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99" r:id="rId4"/>
    <p:sldId id="258" r:id="rId5"/>
    <p:sldId id="300" r:id="rId6"/>
    <p:sldId id="260" r:id="rId7"/>
    <p:sldId id="261" r:id="rId8"/>
    <p:sldId id="262" r:id="rId9"/>
    <p:sldId id="263" r:id="rId10"/>
    <p:sldId id="264" r:id="rId11"/>
    <p:sldId id="265" r:id="rId12"/>
    <p:sldId id="259" r:id="rId13"/>
    <p:sldId id="266" r:id="rId14"/>
    <p:sldId id="267" r:id="rId15"/>
    <p:sldId id="268" r:id="rId16"/>
    <p:sldId id="269" r:id="rId17"/>
    <p:sldId id="270" r:id="rId18"/>
    <p:sldId id="271" r:id="rId19"/>
    <p:sldId id="272" r:id="rId20"/>
    <p:sldId id="273" r:id="rId21"/>
    <p:sldId id="276" r:id="rId22"/>
    <p:sldId id="278" r:id="rId23"/>
    <p:sldId id="279" r:id="rId24"/>
    <p:sldId id="277" r:id="rId25"/>
    <p:sldId id="274" r:id="rId26"/>
    <p:sldId id="275"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851A4153-12C1-4D39-8C1D-007458EE7DA4}">
          <p14:sldIdLst>
            <p14:sldId id="256"/>
            <p14:sldId id="257"/>
            <p14:sldId id="299"/>
            <p14:sldId id="258"/>
            <p14:sldId id="300"/>
            <p14:sldId id="260"/>
            <p14:sldId id="261"/>
            <p14:sldId id="262"/>
            <p14:sldId id="263"/>
            <p14:sldId id="264"/>
            <p14:sldId id="265"/>
            <p14:sldId id="259"/>
            <p14:sldId id="266"/>
          </p14:sldIdLst>
        </p14:section>
        <p14:section name="Lesson 12.2" id="{DCF2BC04-CE81-4BD4-B9C1-903B8D5258C8}">
          <p14:sldIdLst>
            <p14:sldId id="267"/>
            <p14:sldId id="268"/>
            <p14:sldId id="269"/>
            <p14:sldId id="270"/>
            <p14:sldId id="271"/>
            <p14:sldId id="272"/>
            <p14:sldId id="273"/>
            <p14:sldId id="276"/>
            <p14:sldId id="278"/>
            <p14:sldId id="279"/>
            <p14:sldId id="277"/>
            <p14:sldId id="274"/>
            <p14:sldId id="275"/>
            <p14:sldId id="280"/>
          </p14:sldIdLst>
        </p14:section>
        <p14:section name="Lesson 12.3" id="{A829E890-7B01-4A9B-B1EB-D9C63EC9BE91}">
          <p14:sldIdLst>
            <p14:sldId id="281"/>
            <p14:sldId id="282"/>
            <p14:sldId id="283"/>
            <p14:sldId id="284"/>
            <p14:sldId id="285"/>
            <p14:sldId id="286"/>
            <p14:sldId id="287"/>
            <p14:sldId id="288"/>
            <p14:sldId id="289"/>
            <p14:sldId id="290"/>
            <p14:sldId id="291"/>
            <p14:sldId id="292"/>
            <p14:sldId id="293"/>
            <p14:sldId id="294"/>
            <p14:sldId id="295"/>
            <p14:sldId id="296"/>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143" autoAdjust="0"/>
  </p:normalViewPr>
  <p:slideViewPr>
    <p:cSldViewPr snapToGrid="0">
      <p:cViewPr varScale="1">
        <p:scale>
          <a:sx n="29" d="100"/>
          <a:sy n="29" d="100"/>
        </p:scale>
        <p:origin x="992" y="52"/>
      </p:cViewPr>
      <p:guideLst/>
    </p:cSldViewPr>
  </p:slideViewPr>
  <p:notesTextViewPr>
    <p:cViewPr>
      <p:scale>
        <a:sx n="3" d="2"/>
        <a:sy n="3" d="2"/>
      </p:scale>
      <p:origin x="0" y="0"/>
    </p:cViewPr>
  </p:notesTextViewPr>
  <p:sorterViewPr>
    <p:cViewPr>
      <p:scale>
        <a:sx n="40" d="100"/>
        <a:sy n="40" d="100"/>
      </p:scale>
      <p:origin x="0" y="-65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rPr dirty="0"/>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Being an exceptional engineer means not only know HOW to build some killer features, but that you have the discernment to be able to identify and reject features or products that drive adverse outcomes. Most of you are preparing to become software engineers, and will likely wield more power than you realize.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t>Before getting into ethics for software engineering, it’s useful to think about the origins of professional ethics. “Professionals” in this context generally refers to individuals who exercise some special knowledge that the public-at-large does not hold. When a professional provides services to a layperson, it is important for that layperson to be able to trust that they are not being taken advantage of. For example, the earliest instance of professional ethics is likely the hippocratic oath, which is rooted in doing no harm. Professional ethics standards exist for many different professions.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Here’s a photo of the bottom of Citigroup Center, which was built 1974. It’s a very interesting building design: a 59 story tower cantilevered over a church - note this unique column architecture supporting the building. The engineer, LeMessurier,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Do you think that this design flaw should have been made immediately public?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p>
        </p:txBody>
      </p:sp>
    </p:spTree>
    <p:extLst>
      <p:ext uri="{BB962C8B-B14F-4D97-AF65-F5344CB8AC3E}">
        <p14:creationId xmlns:p14="http://schemas.microsoft.com/office/powerpoint/2010/main" val="1366049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(Click) studies have investigated whether simply exposing engineers to this code of ethics improves ethical decision making in software development (click), concluding that this code alone does not improve ethical decision making. Making ethical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Areas where there are well-defined standards give the engineer more concrete guidance.  For example</a:t>
            </a:r>
            <a:r>
              <a:rPr dirty="0"/>
              <a:t>,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r>
              <a:rPr lang="en-US" dirty="0"/>
              <a:t>  Similarly, software for aircraft must pass through a rigorous process.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dirty="0"/>
              <a:t>So, when considering that we want to do no harm to the public interest, we might consider asking ourselves questions like this:</a:t>
            </a:r>
            <a:endParaRPr lang="en-US" dirty="0"/>
          </a:p>
          <a:p>
            <a:endParaRPr dirty="0"/>
          </a:p>
          <a:p>
            <a:r>
              <a:rPr dirty="0"/>
              <a:t>If there’s a bug in my software, what could be the resulting impact? What parts of my software will be most likely to have negative human impacts if buggy, and how do we test that part most effectively?</a:t>
            </a:r>
            <a:endParaRPr lang="en-US" dirty="0"/>
          </a:p>
          <a:p>
            <a:br>
              <a:rPr dirty="0"/>
            </a:br>
            <a:r>
              <a:rPr dirty="0"/>
              <a:t>Who will be the users of my software, and will it impact different users in different ways? Will my software disadvantage some users? Will there be a negative impact on people who do NOT use my software, for instance through climate, or through social forces?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Similarly, when we are trying to become excited about some software project and its potential for good, we might think about the potential for our software to make people’s jobs easier and make people happier, broadly amplifying positive behavior for our users and the general public. In particular, once we identify these goals, we can evaluate them as part of our software quality process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Aside from not causing physical harm to our users and providing an accessible interface, it might not be immediately obvious to you HOW your software will have an impact on people. Value-sensitive design is an approach to guide the design of technology while considering the impact of the technology on a variety of core human values. This approach can help us to identify unintended consequences of our software, which we can then begin to reason about. Core values include human rights, accessibility, justice, privacy and human welfare, and many others. As we think about the software that we’re building, we can ask ourselves explicitly: how does </a:t>
            </a:r>
            <a:r>
              <a:rPr lang="en-US" dirty="0"/>
              <a:t>our software impact these values?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In a software engineering scenario, we might consider the ethical issues surrounding text recommendation. On one hand, interactive AI systems can be useful - for instance, providing suggestions to auto-complete search terms. However, at the same time, these systems can amplify hate - a small population of motivated users can coerce these models into providing disparaging or slanderous recommendations, and entirely interactive AI chat-bots like Microsoft’s “Tay” can be trained in even worse ways. Yet, there is a scientific value to developing such technologies. Ethical frameworks can help balance tradeoffs like this, and are the topic for another class.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A machine-learning-based approach might eliminate this bias. When evaluating the model, the percentage of false positives and false negatives was roughly 30% in both ways (predicting higher risk, but didn’t re-offend or predicting lower risk, but did re-offend). However, if you break down this data by race, you can observe that white defendants are far more likely to be classified as lower risk (but re-offend) than they are to be classified as higher risk (and not re-offend). Black defendants, meanwhile, experience the opposite - being far more likely to be labeled as higher risk (and hence likely receiving a harsher sentence) even though they did not in fact re-offend. The scores that COMPAS assigns to defendants (high score means higher likelihood of recidivism) generally lean towards lower scores for white defendants and higher scores for black defendants. If computers can accurately predict which defendants are likely to commit new crimes, we could potentially reduce bias in our criminal justice system. However, when building such tools, it’s vital to evaluate them on multiple dimensions to ensure that we are not simply re-enforcing existing biases.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Again, our focus is on identifying ways that the software that we engineer is or is not inclusive, and generally “good” - in ways that are hopefully more clear. For example, the case of Domino’s unwillingness to comply with the ADA and provide an accessible pizza online pizza ordering interface was a direct statement that Domino’s did not want to sell pizza online to blind customers. In court documents, Domino’s revealed it would have cost just $38,000 to resolve the raised accessibility issue (surely they would have made that back in pizza sales, or at least, would not have spent far more than that in legal fees). There was a standard that could have been followed. But, industry pressure prevailed.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There’s no silver bullet for ethical software development. However, hopefully now you understand better the different ways that our software can have impacts on others, and how we can reason about those implications. The next and final lesson in this module will examine how we can better understand our users, so that we can make the best, most inclusive software, and in turn, hopefully cause the least unintended harm.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Our goal in this lesson is to explore approaches to detect equity and inclusivity bugs in software. How do we start? First, it is vital that we recognize that we each bring our own biases of how we expect our software to be used. Developers may differ from users in: nationality, ethnicity, race, gender, age, socioeconomic status, abilities, and belief systems. Creating inclusive software requires us to acknowledge these differences. Having diversity on your development team is one of the first steps towards creating inclusive software. However, attracting and retaining a diverse team is its own topic - this infographic shows the relative lack of diversity at top US-based tech firms, in comparison to the population of the US - teams often lack diversity in gender and ethnicity - and simplifying diversity to only gender and ethnicity can overlook other facets of how we vary. In this lesson, we’ll focus on approaches to better understand our users, and to evaluate whether our software is inclusive, usable, and accessible, or not.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rPr dirty="0"/>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a:t>
            </a:r>
            <a:r>
              <a:rPr lang="en-US" dirty="0"/>
              <a:t>there are many more subtle biases in our software.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381000" y="685800"/>
            <a:ext cx="6096000" cy="3429000"/>
          </a:xfrm>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rPr dirty="0"/>
              <a:t>Aside from algorithmic biases, how does our unconscious bias translate into software that is not inclusive? Aside from gender, race and ethnicity, HOW people interact with software varies. Research has shown several key inclusiveness facets:</a:t>
            </a:r>
            <a:endParaRPr lang="en-US" dirty="0"/>
          </a:p>
          <a:p>
            <a:endParaRPr dirty="0"/>
          </a:p>
          <a:p>
            <a:r>
              <a:rPr dirty="0"/>
              <a:t>Motivations: do you learn new technologies in your free time, or only when you need to?</a:t>
            </a:r>
            <a:endParaRPr lang="en-US" dirty="0"/>
          </a:p>
          <a:p>
            <a:endParaRPr dirty="0"/>
          </a:p>
          <a:p>
            <a:r>
              <a:rPr dirty="0"/>
              <a:t>Information processing: do you gather all information comprehensively before trying to solve something, or do you </a:t>
            </a:r>
            <a:r>
              <a:rPr lang="en-US" dirty="0"/>
              <a:t>prefer to gather information </a:t>
            </a:r>
            <a:r>
              <a:rPr dirty="0"/>
              <a:t>selectively </a:t>
            </a:r>
            <a:r>
              <a:rPr lang="en-US" dirty="0"/>
              <a:t>as you go?</a:t>
            </a:r>
          </a:p>
          <a:p>
            <a:endParaRPr dirty="0"/>
          </a:p>
          <a:p>
            <a:r>
              <a:rPr dirty="0"/>
              <a:t>Computer self-efficacy: Do you feel confident about your ability to interact with a computer? If you struggle, do you blame yourself or the vendor?</a:t>
            </a:r>
            <a:endParaRPr lang="en-US" dirty="0"/>
          </a:p>
          <a:p>
            <a:endParaRPr dirty="0"/>
          </a:p>
          <a:p>
            <a:r>
              <a:rPr dirty="0"/>
              <a:t>Risk: will I make a mistake/spend more time than I have budgeted on this? If you try something that doesn’t work, does that change your attitudes towards that technology?</a:t>
            </a:r>
            <a:endParaRPr lang="en-US" dirty="0"/>
          </a:p>
          <a:p>
            <a:endParaRPr dirty="0"/>
          </a:p>
          <a:p>
            <a:r>
              <a:rPr dirty="0"/>
              <a:t>Tech learning style: do you favor process-oriented learning (go step-by-step) or tinkering?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t>Persona-based evaluation allows for a “discount” usability evaluation. We don’t actually need to find real users who are different from us and get them to use our software (although that’s the best validation) - we can probably find lots of issues just by carefully walking through how someone </a:t>
            </a:r>
            <a:r>
              <a:rPr i="1"/>
              <a:t>like</a:t>
            </a:r>
            <a:r>
              <a:t> this persona would use our software (note: not actually persons that you know, not necessarily gendered)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rPr dirty="0"/>
              <a:t>To perform a cognitive walkthrough, you and your team step through a single use case for your tool, acting as the persona. </a:t>
            </a:r>
            <a:endParaRPr lang="en-US" dirty="0"/>
          </a:p>
          <a:p>
            <a:endParaRPr lang="en-US" dirty="0"/>
          </a:p>
          <a:p>
            <a:r>
              <a:rPr dirty="0"/>
              <a:t>For example: consider applying the Abby persona to evaluate an augmented reality application for navigating a book store…</a:t>
            </a:r>
            <a:endParaRPr lang="en-US" dirty="0"/>
          </a:p>
          <a:p>
            <a:endParaRPr dirty="0"/>
          </a:p>
          <a:p>
            <a:r>
              <a:rPr dirty="0"/>
              <a:t>Step by-step, note that “see map?” Is a difficult subgoal to form: </a:t>
            </a:r>
            <a:r>
              <a:rPr dirty="0" err="1"/>
              <a:t>abby’s</a:t>
            </a:r>
            <a:r>
              <a:rPr dirty="0"/>
              <a:t> motivation is to find science fiction books - why would they know that finding map is the right thing? </a:t>
            </a:r>
            <a:endParaRPr lang="en-US" dirty="0"/>
          </a:p>
          <a:p>
            <a:r>
              <a:rPr dirty="0"/>
              <a:t>Then - note that “see bookstore map” is a “maybe” because Abby’s goal is “see map” but nothing says map! </a:t>
            </a:r>
            <a:r>
              <a:rPr lang="en-US" dirty="0"/>
              <a:t>The</a:t>
            </a:r>
            <a:r>
              <a:rPr dirty="0"/>
              <a:t> developers </a:t>
            </a:r>
            <a:r>
              <a:rPr lang="en-US" dirty="0"/>
              <a:t>meant</a:t>
            </a:r>
            <a:r>
              <a:rPr dirty="0"/>
              <a:t> ‘Browse off’ </a:t>
            </a:r>
            <a:r>
              <a:rPr lang="en-US" dirty="0"/>
              <a:t>to mean </a:t>
            </a:r>
            <a:r>
              <a:rPr dirty="0"/>
              <a:t>to switch from a view where we are browsing a shelf to instead show the default, map view. If we’re not sure that Abby would know what to do [does </a:t>
            </a:r>
            <a:r>
              <a:rPr dirty="0" err="1"/>
              <a:t>abby</a:t>
            </a:r>
            <a:r>
              <a:rPr dirty="0"/>
              <a:t> tinker?], we note that, but then do it anyway. </a:t>
            </a:r>
            <a:endParaRPr lang="en-US" dirty="0"/>
          </a:p>
          <a:p>
            <a:endParaRPr lang="en-US" dirty="0"/>
          </a:p>
          <a:p>
            <a:r>
              <a:rPr dirty="0"/>
              <a:t>Then, if we end up getting a map, we evaluate: does </a:t>
            </a:r>
            <a:r>
              <a:rPr dirty="0" err="1"/>
              <a:t>abby</a:t>
            </a:r>
            <a:r>
              <a:rPr dirty="0"/>
              <a:t> see progress to that subgoal of finding map? Maybe, maybe not - confusing. The facets of Abby’s persona allow us to imagine how another user, who doesn’t think like us, might interact with the same interface in a different way.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“The curb cut effect” describes broadly what happens when an inclusive design, built for one audience, benefits everyone. The effect gets its name from curb cuts - the small ramps between sidewalks and streets that were originally designed to allow people in wheelchairs to cross the street. However, this also benefits the old (who might struggle with a step), parents with strollers and workers making deliveries on hand trucks. For Example: Risk averse persona. Imagine that you are sloppy with vocabulary. “Browse off” vs “view map”. This is confusing. This is somethign that the risk averse individual might say “Wait what am I doing? I thought I was looking for a map. Oh I guess it’s turning off the browse feature?” This is like curb cuts though - it helps everyone, since, even if you weren’t particularly confused, it’s still a bit of a road bump.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The gold-standard for evaluating the efficacy of our software is usability testing.</a:t>
            </a:r>
          </a:p>
          <a:p>
            <a:pPr marL="279400" indent="-279400">
              <a:buSzPct val="123000"/>
              <a:buChar char="*"/>
            </a:pPr>
            <a:r>
              <a:t>Directly measure usability by monitoring task performance</a:t>
            </a:r>
          </a:p>
          <a:p>
            <a:pPr marL="279400" indent="-279400">
              <a:buSzPct val="123000"/>
              <a:buChar char="*"/>
            </a:pPr>
            <a:r>
              <a:t>Use diverse users, consider surveying based on facets - see figure in middle</a:t>
            </a:r>
          </a:p>
          <a:p>
            <a:pPr marL="279400" indent="-279400">
              <a:buSzPct val="123000"/>
              <a:buChar char="*"/>
            </a:pPr>
            <a:r>
              <a:t>Compare performance across interfaces (left figure, from MS academic prototype, can see it live)</a:t>
            </a:r>
          </a:p>
          <a:p>
            <a:pPr marL="279400" indent="-279400">
              <a:buSzPct val="123000"/>
              <a:buChar char="*"/>
            </a:pPr>
            <a:r>
              <a:t>Validate problems + fixes - and even find curb cut effect (Right figure)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Evaluating accessibility is another form of usability testing. We can begin by checking (ourselves) the conformance of our application with the requirements laid out by standards, like the W3C’s WCAG </a:t>
            </a:r>
            <a:r>
              <a:rPr lang="en-US" dirty="0"/>
              <a:t>(Web Content Accessibility Guidelines) </a:t>
            </a:r>
            <a:r>
              <a:rPr dirty="0"/>
              <a:t>standards. Simply meeting a standard doesn’t mean that it’s usable, and simply having one disabled person say that it works for them doesn’t mean that it’s usable - still conduct a broad user study for best results.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OfficeDepot compete to sell the same products to the same customers. If I’m Staples, and I’m trying to draw customers who might otherwise go to one of my competitors, I might say something like… “If you live within 20 miles of OfficeMax or OfficeDepot, you will see a cheaper price, otherwise you’ll see more.” This could let me drive revenues: customers who would have gone to a competitor see my low prices, customers who don’t have an alternative will pay the slightly higher price anyway. On the surface, this sounds fine. But: what if OfficeMax + OfficeDepot are primarily located in wealthy areas? If so, then our policy is actually saying: on the whole, charge wealthy customers less than poor customers. Whether this is an OK policy or not is a topic for a class on business ethics - what our interest as software engineers is is simply in recognizing that this could be an unintended harm.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381000" y="685800"/>
            <a:ext cx="6096000" cy="3429000"/>
          </a:xfrm>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rPr dirty="0"/>
              <a:t>User studies are extremely useful both when trying to build inclusive software that works for lots of users, and also extremely niche software that solves a specialized task. This is for energy commodities swap, a task that commodities traders might do many times an hour. Left interface seems “right” following Nielsen heuristics. But, the form needs to be filled out extremely fast - and it doesn’t even fit on a page! Right interface is the re-design, compresses data, meets users mental models. Better that you do this kind of testing before declaring your software “complete” so that you don’t </a:t>
            </a:r>
            <a:r>
              <a:rPr lang="en-US" dirty="0"/>
              <a:t>lose a contract and get fired.</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381000" y="685800"/>
            <a:ext cx="6096000" cy="3429000"/>
          </a:xfrm>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t>In a continuous development environment, we can do live user studies with A/B testing…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Facebook performs these experiments constantly, and has even constructed an open source tool for doing so.</a:t>
            </a:r>
          </a:p>
          <a:p>
            <a:r>
              <a:t>Basically doing a psychology experiment - try to avoid being evil (“show users sad posts, does that make them sad?”).</a:t>
            </a:r>
            <a:br/>
            <a:r>
              <a:t>Key feature: segment audience (think about diverse users) and collect results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xfrm>
            <a:off x="381000" y="685800"/>
            <a:ext cx="6096000" cy="3429000"/>
          </a:xfrm>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t>Example for a quick experiment - divide people randomly, show different post buttons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Can also consider gradients of options - say, controlling for size, and color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Then, take exposures + metrics, evaluate your KPI</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There is an imbalance of power between those who write software and those who are subject to the implications of that software, sometimes at a disadvantage. As software engineers, it is vital that we anticipate the unanticipated - how might our software be inadvertently causing harm. Even if we are not building radiation therapy machines that can literally kill our users, we are still in a position of power to create software that is inclusive, and equally accessible to users who are not like us. Limiting the accessibility of our software (for instance, not adding support for screen readers, or not fixing the kinds of inclusivity bugs found by gendermag) might save money in the short term, but will likely end up costing much more in the long term. That you are taking this class, and still listening to this lecture likely means that you aspire to become an exceptional engineer - solve problems, and drive positive outcomes for a broad base of people. To do so, hopefully you are now aware of some strategies to consider how the software you build will be impact humanity, hopefully, for the better.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381000" y="685800"/>
            <a:ext cx="6096000" cy="3429000"/>
          </a:xfrm>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a:t>
            </a:r>
            <a:r>
              <a:rPr lang="en-US" dirty="0"/>
              <a:t> </a:t>
            </a:r>
          </a:p>
          <a:p>
            <a:endParaRPr lang="en-US" dirty="0"/>
          </a:p>
          <a:p>
            <a:r>
              <a:rPr lang="en-US" dirty="0"/>
              <a:t>And Machine Learning is not the only application that uses huge amounts of energy (click)</a:t>
            </a:r>
          </a:p>
          <a:p>
            <a:endParaRPr lang="en-US" dirty="0"/>
          </a:p>
          <a:p>
            <a:r>
              <a:rPr dirty="0"/>
              <a:t>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p>
          <a:p>
            <a:endParaRPr/>
          </a:p>
          <a:p>
            <a:r>
              <a:rPr u="sng">
                <a:hlinkClick r:id="rId3"/>
              </a:rPr>
              <a:t>http://jlsp.law.columbia.edu/2020/02/13/inaccessible-pizza-delivery-and-the-future-of-the-ada/</a:t>
            </a:r>
            <a:r>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Sometimes, making our software equitable simply means an additional set of implementation tasks - like making the dominos app work with a screenreader. Other times, we may need to seriously examine the systems of inequality that our software is built on: how can we build a system to predict criminal recidivism if we acknowledge that the data that we base these models off of is inherently biased? Eventually these issues will come to light, quite likely ultimately come at a cost to your company, both in terms of PR and financial penalties, perhaps more so than if the right decision were made the first time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dirty="0"/>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In this lesson, we’ll discuss a few examples of unintended consequences or potential for harm that likely were overlooked in the development of the corresponding software. What is NOT in this week’s discussion are discussions of ethical frameworks and moral tradeoffs. For instance: Does Uber destroy local taxi industries, or does Uber create a new, working gig economy? Does </a:t>
            </a:r>
            <a:r>
              <a:rPr dirty="0" err="1"/>
              <a:t>AirBNB</a:t>
            </a:r>
            <a:r>
              <a:rPr dirty="0"/>
              <a:t> drive up rents, or does it provide much needed competition to major hotel chains? Does Facebook and Reddit drive community, or misinformation? These are very interesting questions, and we’ll leave them to ethicists, economists, and sociologists to study and answer.</a:t>
            </a:r>
          </a:p>
        </p:txBody>
      </p:sp>
    </p:spTree>
    <p:extLst>
      <p:ext uri="{BB962C8B-B14F-4D97-AF65-F5344CB8AC3E}">
        <p14:creationId xmlns:p14="http://schemas.microsoft.com/office/powerpoint/2010/main" val="114738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After covering points on slide: Very related: How do we ensure an equitable experience for our diverse development team?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nytimes.com/interactive/2015/business/international/vw-diesel-emissions-scandal-explained.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tif"/></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theaiatrust.com/whitepapers/ethics/study.ph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vsd.ccs.neu.edu/introduction/challeng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tif"/><Relationship Id="rId5" Type="http://schemas.openxmlformats.org/officeDocument/2006/relationships/image" Target="../media/image24.png"/><Relationship Id="rId4" Type="http://schemas.openxmlformats.org/officeDocument/2006/relationships/hyperlink" Target="https://algorithmwatch.org/en/auto-completion-disinformat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w3.org/TR/WCAG20/" TargetMode="Externa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informationisbeautiful.net/visualizations/diversity-in-tec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wsj.com/articles/BL-DGB-42522" TargetMode="External"/><Relationship Id="rId5" Type="http://schemas.openxmlformats.org/officeDocument/2006/relationships/hyperlink" Target="https://www.wired.com/story/when-it-comes-to-gorillas-google-photos-remains-blind/"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hyperlink" Target="http://gendermag.org/foundations.ph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hyperlink" Target="http://gendermag.org/Docs/GenderMagHandout-2020-0106-1649.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tif"/></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flickr.com/photos/mgifford/46424316355/in/photolist-2dJmKRv-av95GE-r3ivsJ-mT4BaT-6HSC5j-FfkKfJ-7E5kqK-2hQSZ1S-55Sowk-HgHMKm-benZnk-7fPPU9-exSFWt-4zMm4f-sLPfkv-2k7C6Sz-CSHck4-91KLZS-5gMMj2-exVT5h-exSG5x-exB7gV-8VzDSj-exVTsh-exSHGF-8VzDRL-exVQJj-exVR3G-exVRpA-exEpFq-exBbVr-exVTnU-exB7uB-exEoDG-exEnwS-exEjwN-exSJjn-exSGGz-8VzDQJ-8VzDLA-exEokd-exEnH9-4TKpqA-6Usfi6-exBcTk-exEjrW-exSJ3n-dc7uCx-exB7Hk-qhJP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cademic.microsoft.com/" TargetMode="External"/><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ftp://ftp.cs.orst.edu/pub/burnett/chi19-GenderMag-findToFix.pdf"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w3.org/WAI/test-evaluat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didi.co/consulting/"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www.slideshare.net/optimizely/opti-con-2014-automated-experimentation-at-scal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www.slideshare.net/optimizely/opti-con-2014-automated-experimentation-at-scale"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www.slideshare.net/optimizely/opti-con-2014-automated-experimentation-at-scal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www.slideshare.net/optimizely/opti-con-2014-automated-experimentation-at-scale"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ropublica.org/article/how-we-analyzed-the-compas-recidivism-algorith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wsj.com/articles/SB1000142412788732377720457818939181388153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6.png"/><Relationship Id="rId4" Type="http://schemas.openxmlformats.org/officeDocument/2006/relationships/hyperlink" Target="https://arxiv.org/pdf/1906.02243.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eater.com/2019/7/25/8930669/dominos-supreme-court-website-accessible-blind-us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r>
              <a:rPr dirty="0"/>
              <a:t>© 2021,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1: Engineering Equitable Software"/>
          <p:cNvSpPr txBox="1">
            <a:spLocks noGrp="1"/>
          </p:cNvSpPr>
          <p:nvPr>
            <p:ph type="subTitle" sz="quarter" idx="1"/>
          </p:nvPr>
        </p:nvSpPr>
        <p:spPr>
          <a:prstGeom prst="rect">
            <a:avLst/>
          </a:prstGeom>
        </p:spPr>
        <p:txBody>
          <a:bodyPr/>
          <a:lstStyle/>
          <a:p>
            <a:r>
              <a:rPr dirty="0"/>
              <a:t>Lecture 1</a:t>
            </a:r>
            <a:r>
              <a:rPr lang="en-US" dirty="0"/>
              <a:t>2</a:t>
            </a:r>
            <a:r>
              <a:rPr dirty="0"/>
              <a:t>.1: Engineering Equitable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oftware Engineering &amp; Ethics Example"/>
          <p:cNvSpPr txBox="1">
            <a:spLocks noGrp="1"/>
          </p:cNvSpPr>
          <p:nvPr>
            <p:ph type="title"/>
          </p:nvPr>
        </p:nvSpPr>
        <p:spPr>
          <a:prstGeom prst="rect">
            <a:avLst/>
          </a:prstGeom>
        </p:spPr>
        <p:txBody>
          <a:bodyPr>
            <a:normAutofit fontScale="90000"/>
          </a:bodyPr>
          <a:lstStyle/>
          <a:p>
            <a:r>
              <a:rPr lang="en-US" dirty="0"/>
              <a:t>Software Systems can be used to evade regulation.</a:t>
            </a:r>
            <a:endParaRPr dirty="0"/>
          </a:p>
        </p:txBody>
      </p:sp>
      <p:sp>
        <p:nvSpPr>
          <p:cNvPr id="182" name="Evading regulation: Volkswagen"/>
          <p:cNvSpPr txBox="1">
            <a:spLocks noGrp="1"/>
          </p:cNvSpPr>
          <p:nvPr>
            <p:ph type="body" idx="21"/>
          </p:nvPr>
        </p:nvSpPr>
        <p:spPr>
          <a:xfrm>
            <a:off x="10065488" y="2530933"/>
            <a:ext cx="13941351"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Example: </a:t>
            </a:r>
            <a:r>
              <a:rPr dirty="0"/>
              <a:t>Volkswagen</a:t>
            </a:r>
            <a:r>
              <a:rPr lang="en-US" dirty="0"/>
              <a:t> diesel emissions</a:t>
            </a:r>
            <a:endParaRPr dirty="0"/>
          </a:p>
        </p:txBody>
      </p:sp>
      <p:pic>
        <p:nvPicPr>
          <p:cNvPr id="183" name="Image" descr="Image"/>
          <p:cNvPicPr>
            <a:picLocks noChangeAspect="1"/>
          </p:cNvPicPr>
          <p:nvPr/>
        </p:nvPicPr>
        <p:blipFill>
          <a:blip r:embed="rId3"/>
          <a:stretch>
            <a:fillRect/>
          </a:stretch>
        </p:blipFill>
        <p:spPr>
          <a:xfrm>
            <a:off x="1880351" y="4033109"/>
            <a:ext cx="8585201" cy="8686801"/>
          </a:xfrm>
          <a:prstGeom prst="rect">
            <a:avLst/>
          </a:prstGeom>
          <a:ln w="12700">
            <a:miter lim="400000"/>
          </a:ln>
        </p:spPr>
      </p:pic>
      <p:sp>
        <p:nvSpPr>
          <p:cNvPr id="184" name="“How Volkswagen’s ‘Defeat Devices’ Worked” By Guilbert Gates, Jack Ewing, Karl Russell and Derek Watkins"/>
          <p:cNvSpPr txBox="1"/>
          <p:nvPr/>
        </p:nvSpPr>
        <p:spPr>
          <a:xfrm>
            <a:off x="4689348" y="12900379"/>
            <a:ext cx="15005305"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“How Volkswagen’s ‘Defeat Devices’ Worked” By Guilbert Gates, Jack Ewing, Karl Russell and Derek Watkins</a:t>
            </a:r>
          </a:p>
        </p:txBody>
      </p:sp>
      <p:pic>
        <p:nvPicPr>
          <p:cNvPr id="185" name="Image" descr="Image"/>
          <p:cNvPicPr>
            <a:picLocks noChangeAspect="1"/>
          </p:cNvPicPr>
          <p:nvPr/>
        </p:nvPicPr>
        <p:blipFill>
          <a:blip r:embed="rId5"/>
          <a:srcRect l="8093" t="5734"/>
          <a:stretch>
            <a:fillRect/>
          </a:stretch>
        </p:blipFill>
        <p:spPr>
          <a:xfrm>
            <a:off x="12229745" y="4351994"/>
            <a:ext cx="10273984" cy="7595335"/>
          </a:xfrm>
          <a:prstGeom prst="rect">
            <a:avLst/>
          </a:prstGeom>
          <a:ln w="12700">
            <a:miter lim="400000"/>
          </a:ln>
        </p:spPr>
      </p:pic>
      <p:sp>
        <p:nvSpPr>
          <p:cNvPr id="186" name="$14.7 billion settlement"/>
          <p:cNvSpPr txBox="1"/>
          <p:nvPr/>
        </p:nvSpPr>
        <p:spPr>
          <a:xfrm rot="19443404">
            <a:off x="1121074" y="7073148"/>
            <a:ext cx="6232602" cy="771192"/>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r>
              <a:t>$14.7 billion settlement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flecting on these examples"/>
          <p:cNvSpPr txBox="1">
            <a:spLocks noGrp="1"/>
          </p:cNvSpPr>
          <p:nvPr>
            <p:ph type="title"/>
          </p:nvPr>
        </p:nvSpPr>
        <p:spPr>
          <a:prstGeom prst="rect">
            <a:avLst/>
          </a:prstGeom>
        </p:spPr>
        <p:txBody>
          <a:bodyPr/>
          <a:lstStyle/>
          <a:p>
            <a:r>
              <a:t>Reflecting on these examples</a:t>
            </a:r>
          </a:p>
        </p:txBody>
      </p:sp>
      <p:sp>
        <p:nvSpPr>
          <p:cNvPr id="191" name="Personal philosophies and business cas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Personal philosophies and business cases</a:t>
            </a:r>
          </a:p>
        </p:txBody>
      </p:sp>
      <p:pic>
        <p:nvPicPr>
          <p:cNvPr id="192" name="Lesson 11.1 - Engineering Equitable Software.001.jpeg" descr="Lesson 11.1 - Engineering Equitable Software.001.jpeg"/>
          <p:cNvPicPr>
            <a:picLocks noChangeAspect="1"/>
          </p:cNvPicPr>
          <p:nvPr/>
        </p:nvPicPr>
        <p:blipFill>
          <a:blip r:embed="rId3"/>
          <a:srcRect t="17785"/>
          <a:stretch>
            <a:fillRect/>
          </a:stretch>
        </p:blipFill>
        <p:spPr>
          <a:xfrm>
            <a:off x="1480314" y="3250619"/>
            <a:ext cx="10435563"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3" name="Lesson 11.1 - Engineering Equitable Software.002.jpeg" descr="Lesson 11.1 - Engineering Equitable Software.002.jpeg"/>
          <p:cNvPicPr>
            <a:picLocks noChangeAspect="1"/>
          </p:cNvPicPr>
          <p:nvPr/>
        </p:nvPicPr>
        <p:blipFill>
          <a:blip r:embed="rId4"/>
          <a:srcRect t="17212"/>
          <a:stretch>
            <a:fillRect/>
          </a:stretch>
        </p:blipFill>
        <p:spPr>
          <a:xfrm>
            <a:off x="12930358" y="3250619"/>
            <a:ext cx="10363289"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4" name="Lesson 11.1 - Engineering Equitable Software.004.jpeg" descr="Lesson 11.1 - Engineering Equitable Software.004.jpeg"/>
          <p:cNvPicPr>
            <a:picLocks noChangeAspect="1"/>
          </p:cNvPicPr>
          <p:nvPr/>
        </p:nvPicPr>
        <p:blipFill>
          <a:blip r:embed="rId5"/>
          <a:srcRect t="17242"/>
          <a:stretch>
            <a:fillRect/>
          </a:stretch>
        </p:blipFill>
        <p:spPr>
          <a:xfrm>
            <a:off x="1514445" y="8827277"/>
            <a:ext cx="10367145"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5" name="Lesson 11.1 - Engineering Equitable Software.005.jpeg" descr="Lesson 11.1 - Engineering Equitable Software.005.jpeg"/>
          <p:cNvPicPr>
            <a:picLocks noChangeAspect="1"/>
          </p:cNvPicPr>
          <p:nvPr/>
        </p:nvPicPr>
        <p:blipFill>
          <a:blip r:embed="rId6"/>
          <a:srcRect t="17213"/>
          <a:stretch>
            <a:fillRect/>
          </a:stretch>
        </p:blipFill>
        <p:spPr>
          <a:xfrm>
            <a:off x="12930159" y="8814577"/>
            <a:ext cx="10363466" cy="4826001"/>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More than “don’t be evil”"/>
          <p:cNvSpPr txBox="1">
            <a:spLocks noGrp="1"/>
          </p:cNvSpPr>
          <p:nvPr>
            <p:ph type="title"/>
          </p:nvPr>
        </p:nvSpPr>
        <p:spPr>
          <a:prstGeom prst="rect">
            <a:avLst/>
          </a:prstGeom>
        </p:spPr>
        <p:txBody>
          <a:bodyPr/>
          <a:lstStyle/>
          <a:p>
            <a:r>
              <a:t>More than “don’t be evil”</a:t>
            </a:r>
          </a:p>
        </p:txBody>
      </p:sp>
      <p:sp>
        <p:nvSpPr>
          <p:cNvPr id="141" name="Engineering equitable software requires conscious effor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Engineering equitable software requires conscious effort</a:t>
            </a:r>
          </a:p>
        </p:txBody>
      </p:sp>
      <p:sp>
        <p:nvSpPr>
          <p:cNvPr id="142" name="How do we determine what “the right thing” is?…"/>
          <p:cNvSpPr txBox="1">
            <a:spLocks noGrp="1"/>
          </p:cNvSpPr>
          <p:nvPr>
            <p:ph type="body" idx="1"/>
          </p:nvPr>
        </p:nvSpPr>
        <p:spPr>
          <a:prstGeom prst="rect">
            <a:avLst/>
          </a:prstGeom>
        </p:spPr>
        <p:txBody>
          <a:bodyPr/>
          <a:lstStyle/>
          <a:p>
            <a:r>
              <a:rPr dirty="0"/>
              <a:t>How do we determine what “the right thing” is?</a:t>
            </a:r>
          </a:p>
          <a:p>
            <a:r>
              <a:rPr dirty="0"/>
              <a:t>How do we convince our investors/managers to take this action?</a:t>
            </a:r>
          </a:p>
          <a:p>
            <a:r>
              <a:rPr dirty="0"/>
              <a:t>Out of scope for this week: ethical frameworks (how do we reason between multiple compelling tradeoffs)</a:t>
            </a:r>
          </a:p>
        </p:txBody>
      </p:sp>
    </p:spTree>
    <p:extLst>
      <p:ext uri="{BB962C8B-B14F-4D97-AF65-F5344CB8AC3E}">
        <p14:creationId xmlns:p14="http://schemas.microsoft.com/office/powerpoint/2010/main" val="9574905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Engineering Equitable Software"/>
          <p:cNvSpPr txBox="1">
            <a:spLocks noGrp="1"/>
          </p:cNvSpPr>
          <p:nvPr>
            <p:ph type="title"/>
          </p:nvPr>
        </p:nvSpPr>
        <p:spPr>
          <a:prstGeom prst="rect">
            <a:avLst/>
          </a:prstGeom>
        </p:spPr>
        <p:txBody>
          <a:bodyPr/>
          <a:lstStyle/>
          <a:p>
            <a:r>
              <a:t>Engineering Equitable Software</a:t>
            </a:r>
          </a:p>
        </p:txBody>
      </p:sp>
      <p:sp>
        <p:nvSpPr>
          <p:cNvPr id="200" name="This week’s roadmap"/>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This week’s roadmap</a:t>
            </a:r>
          </a:p>
        </p:txBody>
      </p:sp>
      <p:sp>
        <p:nvSpPr>
          <p:cNvPr id="201" name="This lesson: What does it mean to build software that is equitable?…"/>
          <p:cNvSpPr txBox="1">
            <a:spLocks noGrp="1"/>
          </p:cNvSpPr>
          <p:nvPr>
            <p:ph type="body" idx="1"/>
          </p:nvPr>
        </p:nvSpPr>
        <p:spPr>
          <a:prstGeom prst="rect">
            <a:avLst/>
          </a:prstGeom>
        </p:spPr>
        <p:txBody>
          <a:bodyPr/>
          <a:lstStyle/>
          <a:p>
            <a:r>
              <a:rPr dirty="0"/>
              <a:t>This lesson: What does it mean to build software that is equitable?</a:t>
            </a:r>
          </a:p>
          <a:p>
            <a:r>
              <a:rPr dirty="0"/>
              <a:t>1</a:t>
            </a:r>
            <a:r>
              <a:rPr lang="en-US" dirty="0"/>
              <a:t>2</a:t>
            </a:r>
            <a:r>
              <a:rPr dirty="0"/>
              <a:t>.2: Ethics in Software Engineering</a:t>
            </a:r>
          </a:p>
          <a:p>
            <a:r>
              <a:rPr dirty="0"/>
              <a:t>1</a:t>
            </a:r>
            <a:r>
              <a:rPr lang="en-US" dirty="0"/>
              <a:t>2</a:t>
            </a:r>
            <a:r>
              <a:rPr dirty="0"/>
              <a:t>.3: Acceptance &amp; Inclusivity Testing</a:t>
            </a:r>
          </a:p>
        </p:txBody>
      </p:sp>
      <p:sp>
        <p:nvSpPr>
          <p:cNvPr id="2" name="Rectangle 1">
            <a:extLst>
              <a:ext uri="{FF2B5EF4-FFF2-40B4-BE49-F238E27FC236}">
                <a16:creationId xmlns:a16="http://schemas.microsoft.com/office/drawing/2014/main" id="{59C5584E-A8FF-4E53-8ADE-A71FB2B2FBC2}"/>
              </a:ext>
            </a:extLst>
          </p:cNvPr>
          <p:cNvSpPr/>
          <p:nvPr/>
        </p:nvSpPr>
        <p:spPr>
          <a:xfrm>
            <a:off x="12376298" y="8262291"/>
            <a:ext cx="11398102" cy="3549690"/>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chemeClr val="tx1"/>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chemeClr val="tx1"/>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lang="en-US" sz="3200" dirty="0">
              <a:solidFill>
                <a:schemeClr val="tx1"/>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sz="4800" dirty="0">
                <a:solidFill>
                  <a:schemeClr val="tx1"/>
                </a:solidFill>
                <a:latin typeface="Helvetica Neue Medium"/>
                <a:ea typeface="Helvetica Neue Medium"/>
                <a:cs typeface="Helvetica Neue Medium"/>
                <a:sym typeface="Helvetica Neue Medium"/>
              </a:rPr>
              <a:t>Need to revise</a:t>
            </a:r>
          </a:p>
          <a:p>
            <a:pPr marL="0" marR="0" indent="0" algn="ctr" defTabSz="825500" rtl="0" fontAlgn="auto" latinLnBrk="0" hangingPunct="0">
              <a:lnSpc>
                <a:spcPct val="100000"/>
              </a:lnSpc>
              <a:spcBef>
                <a:spcPts val="0"/>
              </a:spcBef>
              <a:spcAft>
                <a:spcPts val="0"/>
              </a:spcAft>
              <a:buClrTx/>
              <a:buSzTx/>
              <a:buFontTx/>
              <a:buNone/>
              <a:tabLst/>
            </a:pPr>
            <a:endParaRPr kumimoji="0" lang="en-US" sz="4800" b="0" i="0" u="none" strike="noStrike" cap="none" spc="0" normalizeH="0" baseline="0" dirty="0">
              <a:ln>
                <a:noFill/>
              </a:ln>
              <a:solidFill>
                <a:schemeClr val="tx1"/>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chemeClr val="tx1"/>
              </a:solidFill>
              <a:effectLst/>
              <a:uFillTx/>
              <a:latin typeface="Helvetica Neue Medium"/>
              <a:ea typeface="Helvetica Neue Medium"/>
              <a:cs typeface="Helvetica Neue Medium"/>
              <a:sym typeface="Helvetica Neue Medium"/>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endParaRPr lang="en-US" dirty="0"/>
          </a:p>
          <a:p>
            <a:pPr>
              <a:defRPr>
                <a:solidFill>
                  <a:srgbClr val="005493"/>
                </a:solidFill>
              </a:defRPr>
            </a:pPr>
            <a:endParaRPr lang="en-US" dirty="0"/>
          </a:p>
          <a:p>
            <a:pPr>
              <a:defRPr>
                <a:solidFill>
                  <a:srgbClr val="005493"/>
                </a:solidFill>
              </a:defRPr>
            </a:pPr>
            <a:r>
              <a:rPr dirty="0"/>
              <a:t>© 2021,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2: Ethics in Software Engineering"/>
          <p:cNvSpPr txBox="1">
            <a:spLocks noGrp="1"/>
          </p:cNvSpPr>
          <p:nvPr>
            <p:ph type="subTitle" sz="quarter" idx="1"/>
          </p:nvPr>
        </p:nvSpPr>
        <p:spPr>
          <a:prstGeom prst="rect">
            <a:avLst/>
          </a:prstGeom>
        </p:spPr>
        <p:txBody>
          <a:bodyPr/>
          <a:lstStyle/>
          <a:p>
            <a:r>
              <a:rPr dirty="0"/>
              <a:t>Lecture </a:t>
            </a:r>
            <a:r>
              <a:rPr lang="en-US" dirty="0"/>
              <a:t>12</a:t>
            </a:r>
            <a:r>
              <a:rPr dirty="0"/>
              <a:t>.2: Ethics in Software Engineering</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29" name="Articulate the ethical responsibilities of professional software engineers…"/>
          <p:cNvSpPr txBox="1">
            <a:spLocks noGrp="1"/>
          </p:cNvSpPr>
          <p:nvPr>
            <p:ph type="body" idx="1"/>
          </p:nvPr>
        </p:nvSpPr>
        <p:spPr>
          <a:prstGeom prst="rect">
            <a:avLst/>
          </a:prstGeom>
        </p:spPr>
        <p:txBody>
          <a:bodyPr/>
          <a:lstStyle/>
          <a:p>
            <a:r>
              <a:t>Articulate the ethical responsibilities of professional software engineers</a:t>
            </a:r>
          </a:p>
          <a:p>
            <a:r>
              <a:t>List a set of questions that you can ask to evaluate the public impact of software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rofessional Ethics"/>
          <p:cNvSpPr txBox="1">
            <a:spLocks noGrp="1"/>
          </p:cNvSpPr>
          <p:nvPr>
            <p:ph type="title"/>
          </p:nvPr>
        </p:nvSpPr>
        <p:spPr>
          <a:prstGeom prst="rect">
            <a:avLst/>
          </a:prstGeom>
        </p:spPr>
        <p:txBody>
          <a:bodyPr/>
          <a:lstStyle/>
          <a:p>
            <a:r>
              <a:t>Professional Ethics</a:t>
            </a:r>
          </a:p>
        </p:txBody>
      </p:sp>
      <p:sp>
        <p:nvSpPr>
          <p:cNvPr id="132" name="Professional standard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Professional standards</a:t>
            </a:r>
          </a:p>
        </p:txBody>
      </p:sp>
      <p:sp>
        <p:nvSpPr>
          <p:cNvPr id="133" name="By 1675, standards established for: divinity, law, medicine…"/>
          <p:cNvSpPr txBox="1">
            <a:spLocks noGrp="1"/>
          </p:cNvSpPr>
          <p:nvPr>
            <p:ph type="body" sz="half" idx="1"/>
          </p:nvPr>
        </p:nvSpPr>
        <p:spPr>
          <a:xfrm>
            <a:off x="1206500" y="4248504"/>
            <a:ext cx="13635869" cy="8256012"/>
          </a:xfrm>
          <a:prstGeom prst="rect">
            <a:avLst/>
          </a:prstGeom>
        </p:spPr>
        <p:txBody>
          <a:bodyPr/>
          <a:lstStyle/>
          <a:p>
            <a:r>
              <a:t>By 1675, standards established for: divinity, law, medicine</a:t>
            </a:r>
          </a:p>
          <a:p>
            <a:r>
              <a:t>Professionals exercise specialist knowledge or skill - professional ethics governs how this knowledge should be governed</a:t>
            </a:r>
          </a:p>
        </p:txBody>
      </p:sp>
      <p:pic>
        <p:nvPicPr>
          <p:cNvPr id="134" name="Image" descr="Image"/>
          <p:cNvPicPr>
            <a:picLocks noChangeAspect="1"/>
          </p:cNvPicPr>
          <p:nvPr/>
        </p:nvPicPr>
        <p:blipFill>
          <a:blip r:embed="rId3"/>
          <a:stretch>
            <a:fillRect/>
          </a:stretch>
        </p:blipFill>
        <p:spPr>
          <a:xfrm>
            <a:off x="15317846" y="615950"/>
            <a:ext cx="8839201" cy="12484100"/>
          </a:xfrm>
          <a:prstGeom prst="rect">
            <a:avLst/>
          </a:prstGeom>
          <a:ln w="12700">
            <a:miter lim="400000"/>
          </a:ln>
        </p:spPr>
      </p:pic>
      <p:sp>
        <p:nvSpPr>
          <p:cNvPr id="135" name="12th-century Byzantine manuscript of the Hippocratic Oath"/>
          <p:cNvSpPr txBox="1"/>
          <p:nvPr/>
        </p:nvSpPr>
        <p:spPr>
          <a:xfrm>
            <a:off x="15657698" y="13146361"/>
            <a:ext cx="815949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12th-century Byzantine manuscript of the Hippocratic Oath</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prstGeom prst="rect">
            <a:avLst/>
          </a:prstGeom>
        </p:spPr>
        <p:txBody>
          <a:bodyPr/>
          <a:lstStyle/>
          <a:p>
            <a:r>
              <a:t>Code of Ethics</a:t>
            </a:r>
          </a:p>
        </p:txBody>
      </p:sp>
      <p:sp>
        <p:nvSpPr>
          <p:cNvPr id="140" name="Professional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Professional Engineers</a:t>
            </a:r>
          </a:p>
        </p:txBody>
      </p:sp>
      <p:sp>
        <p:nvSpPr>
          <p:cNvPr id="141" name="Engineers, in the fulfillment of their professional duties, shall:…"/>
          <p:cNvSpPr txBox="1"/>
          <p:nvPr/>
        </p:nvSpPr>
        <p:spPr>
          <a:xfrm>
            <a:off x="316534" y="3982877"/>
            <a:ext cx="15060980" cy="5345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3900">
                <a:solidFill>
                  <a:srgbClr val="000000"/>
                </a:solidFill>
              </a:defRPr>
            </a:pPr>
            <a:r>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t>Avoid deceptive acts.</a:t>
            </a:r>
          </a:p>
          <a:p>
            <a:pPr marL="457200" indent="-317500" algn="l" defTabSz="457200">
              <a:buClr>
                <a:srgbClr val="595959"/>
              </a:buClr>
              <a:buSzPct val="100000"/>
              <a:buFont typeface="Helvetica"/>
              <a:buAutoNum type="arabicPeriod"/>
              <a:defRPr sz="3900">
                <a:solidFill>
                  <a:srgbClr val="000000"/>
                </a:solidFill>
              </a:defRPr>
            </a:pPr>
            <a:r>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849790"/>
            <a:ext cx="10059925"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National Society of Professional Engineers - Code of Ethics for Engineers</a:t>
            </a:r>
          </a:p>
        </p:txBody>
      </p:sp>
      <p:pic>
        <p:nvPicPr>
          <p:cNvPr id="143" name="Image" descr="Image"/>
          <p:cNvPicPr>
            <a:picLocks noChangeAspect="1"/>
          </p:cNvPicPr>
          <p:nvPr/>
        </p:nvPicPr>
        <p:blipFill>
          <a:blip r:embed="rId4"/>
          <a:srcRect l="37872" r="18494"/>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ode of Ethics"/>
          <p:cNvSpPr txBox="1">
            <a:spLocks noGrp="1"/>
          </p:cNvSpPr>
          <p:nvPr>
            <p:ph type="title"/>
          </p:nvPr>
        </p:nvSpPr>
        <p:spPr>
          <a:prstGeom prst="rect">
            <a:avLst/>
          </a:prstGeom>
        </p:spPr>
        <p:txBody>
          <a:bodyPr/>
          <a:lstStyle/>
          <a:p>
            <a:r>
              <a:t>Code of Ethics</a:t>
            </a:r>
          </a:p>
        </p:txBody>
      </p:sp>
      <p:sp>
        <p:nvSpPr>
          <p:cNvPr id="148" name="Professional Engineers: Citigroup Cent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Professional Engineers: Citigroup Center</a:t>
            </a:r>
          </a:p>
        </p:txBody>
      </p:sp>
      <p:sp>
        <p:nvSpPr>
          <p:cNvPr id="149" name="Design met building code, but did not account for all failure modes…"/>
          <p:cNvSpPr txBox="1">
            <a:spLocks noGrp="1"/>
          </p:cNvSpPr>
          <p:nvPr>
            <p:ph type="body" sz="half" idx="1"/>
          </p:nvPr>
        </p:nvSpPr>
        <p:spPr>
          <a:xfrm>
            <a:off x="1206500" y="4248504"/>
            <a:ext cx="8608205" cy="8256012"/>
          </a:xfrm>
          <a:prstGeom prst="rect">
            <a:avLst/>
          </a:prstGeom>
        </p:spPr>
        <p:txBody>
          <a:bodyPr/>
          <a:lstStyle/>
          <a:p>
            <a:r>
              <a:t>Design met building code, but did </a:t>
            </a:r>
            <a:r>
              <a:rPr i="1"/>
              <a:t>not</a:t>
            </a:r>
            <a:r>
              <a:t> account for all failure modes</a:t>
            </a:r>
          </a:p>
          <a:p>
            <a:r>
              <a:t>Last-minute changes to construction increased odds of failure</a:t>
            </a:r>
          </a:p>
          <a:p>
            <a:r>
              <a:t>Fixed before disaster could strike, but kept a secret for 20 years</a:t>
            </a:r>
          </a:p>
        </p:txBody>
      </p:sp>
      <p:pic>
        <p:nvPicPr>
          <p:cNvPr id="150" name="Image" descr="Image"/>
          <p:cNvPicPr>
            <a:picLocks noChangeAspect="1"/>
          </p:cNvPicPr>
          <p:nvPr/>
        </p:nvPicPr>
        <p:blipFill>
          <a:blip r:embed="rId3"/>
          <a:stretch>
            <a:fillRect/>
          </a:stretch>
        </p:blipFill>
        <p:spPr>
          <a:xfrm>
            <a:off x="9817761" y="3299814"/>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“Citigroup Center” by Tdorante10, Wikimedia commons, CC BY-SA 4.0</a:t>
            </a:r>
          </a:p>
        </p:txBody>
      </p:sp>
      <p:sp>
        <p:nvSpPr>
          <p:cNvPr id="152" name="https://www.theaiatrust.com/whitepapers/ethics/study.php"/>
          <p:cNvSpPr txBox="1"/>
          <p:nvPr/>
        </p:nvSpPr>
        <p:spPr>
          <a:xfrm>
            <a:off x="460445" y="13091153"/>
            <a:ext cx="8112863"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https://www.theaiatrust.com/whitepapers/ethics/study.php</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lstStyle/>
          <a:p>
            <a:r>
              <a:rPr lang="en-US" dirty="0"/>
              <a:t>Badly-engineered software can kill people</a:t>
            </a:r>
            <a:endParaRPr dirty="0"/>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1206500" y="4248504"/>
            <a:ext cx="11817865" cy="8256012"/>
          </a:xfrm>
          <a:prstGeom prst="rect">
            <a:avLst/>
          </a:prstGeom>
        </p:spPr>
        <p:txBody>
          <a:bodyPr/>
          <a:lstStyle/>
          <a:p>
            <a:r>
              <a:t>Bug in software caused 100x greater exposure to radiation than intended</a:t>
            </a:r>
          </a:p>
          <a:p>
            <a:r>
              <a:t>At least 6 died</a:t>
            </a:r>
          </a:p>
          <a:p>
            <a:r>
              <a:t>Likely far more suffered: deaths occurred over a period of 2 years!</a:t>
            </a:r>
          </a:p>
          <a:p>
            <a:r>
              <a:t>Weak accountability in manufacturer’s organization</a:t>
            </a:r>
          </a:p>
        </p:txBody>
      </p:sp>
      <p:pic>
        <p:nvPicPr>
          <p:cNvPr id="159" name="Image" descr="Image"/>
          <p:cNvPicPr>
            <a:picLocks noChangeAspect="1"/>
          </p:cNvPicPr>
          <p:nvPr/>
        </p:nvPicPr>
        <p:blipFill>
          <a:blip r:embed="rId3"/>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249080" y="13018389"/>
            <a:ext cx="806866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29" name="Explain that just because you can build some software does not mean that you should…"/>
          <p:cNvSpPr txBox="1">
            <a:spLocks noGrp="1"/>
          </p:cNvSpPr>
          <p:nvPr>
            <p:ph type="body" idx="1"/>
          </p:nvPr>
        </p:nvSpPr>
        <p:spPr>
          <a:prstGeom prst="rect">
            <a:avLst/>
          </a:prstGeom>
        </p:spPr>
        <p:txBody>
          <a:bodyPr/>
          <a:lstStyle/>
          <a:p>
            <a:r>
              <a:rPr dirty="0"/>
              <a:t>Explain that just because you </a:t>
            </a:r>
            <a:r>
              <a:rPr i="1" dirty="0"/>
              <a:t>can</a:t>
            </a:r>
            <a:r>
              <a:rPr dirty="0"/>
              <a:t> build some software does not mean that you should</a:t>
            </a:r>
          </a:p>
          <a:p>
            <a:r>
              <a:rPr dirty="0"/>
              <a:t>Provide examples of situations where software causes (inadvertent) harm</a:t>
            </a:r>
          </a:p>
        </p:txBody>
      </p:sp>
      <p:sp>
        <p:nvSpPr>
          <p:cNvPr id="2" name="TextBox 1">
            <a:extLst>
              <a:ext uri="{FF2B5EF4-FFF2-40B4-BE49-F238E27FC236}">
                <a16:creationId xmlns:a16="http://schemas.microsoft.com/office/drawing/2014/main" id="{DD09F576-45FF-45D0-B006-00C41C3ACEB6}"/>
              </a:ext>
            </a:extLst>
          </p:cNvPr>
          <p:cNvSpPr txBox="1"/>
          <p:nvPr/>
        </p:nvSpPr>
        <p:spPr>
          <a:xfrm>
            <a:off x="15684500" y="1707356"/>
            <a:ext cx="7493000" cy="1025922"/>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5E5E5E"/>
                </a:solidFill>
                <a:effectLst/>
                <a:uFillTx/>
                <a:latin typeface="+mn-lt"/>
                <a:ea typeface="+mn-ea"/>
                <a:cs typeface="+mn-cs"/>
                <a:sym typeface="Helvetica Neue"/>
              </a:rPr>
              <a:t>Need to revise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t>1. PUBLIC – Software engineers shall act consistently with the public interest.</a:t>
            </a:r>
          </a:p>
          <a:p>
            <a:pPr marL="0" indent="0" defTabSz="1560536">
              <a:spcBef>
                <a:spcPts val="2800"/>
              </a:spcBef>
              <a:buSzTx/>
              <a:buNone/>
              <a:defRPr sz="3072"/>
            </a:pPr>
            <a:r>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t>3. PRODUCT – Software engineers shall ensure that their products and related modifications meet the highest professional standards possible.</a:t>
            </a:r>
          </a:p>
          <a:p>
            <a:pPr marL="0" indent="0" defTabSz="1560536">
              <a:spcBef>
                <a:spcPts val="2800"/>
              </a:spcBef>
              <a:buSzTx/>
              <a:buNone/>
              <a:defRPr sz="3072"/>
            </a:pPr>
            <a:r>
              <a:t>4. JUDGMENT – Software engineers shall maintain integrity and independence in their professional judgment.</a:t>
            </a:r>
          </a:p>
          <a:p>
            <a:pPr marL="0" indent="0" defTabSz="1560536">
              <a:spcBef>
                <a:spcPts val="2800"/>
              </a:spcBef>
              <a:buSzTx/>
              <a:buNone/>
              <a:defRPr sz="3072"/>
            </a:pPr>
            <a:r>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t>6. PROFESSION – Software engineers shall advance the integrity and reputation of the profession consistent with the public interest.</a:t>
            </a:r>
          </a:p>
          <a:p>
            <a:pPr marL="0" indent="0" defTabSz="1560536">
              <a:spcBef>
                <a:spcPts val="2800"/>
              </a:spcBef>
              <a:buSzTx/>
              <a:buNone/>
              <a:defRPr sz="3072"/>
            </a:pPr>
            <a:r>
              <a:t>7. COLLEAGUES – Software engineers shall be fair to and supportive of their colleagues.</a:t>
            </a:r>
          </a:p>
          <a:p>
            <a:pPr marL="0" indent="0" defTabSz="1560536">
              <a:spcBef>
                <a:spcPts val="2800"/>
              </a:spcBef>
              <a:buSzTx/>
              <a:buNone/>
              <a:defRPr sz="3072"/>
            </a:pPr>
            <a:r>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pic>
        <p:nvPicPr>
          <p:cNvPr id="169" name="Image" descr="Image"/>
          <p:cNvPicPr>
            <a:picLocks noChangeAspect="1"/>
          </p:cNvPicPr>
          <p:nvPr/>
        </p:nvPicPr>
        <p:blipFill>
          <a:blip r:embed="rId4"/>
          <a:stretch>
            <a:fillRect/>
          </a:stretch>
        </p:blipFill>
        <p:spPr>
          <a:xfrm>
            <a:off x="15588960" y="1119502"/>
            <a:ext cx="8585201" cy="3441701"/>
          </a:xfrm>
          <a:prstGeom prst="rect">
            <a:avLst/>
          </a:prstGeom>
          <a:ln w="25400">
            <a:miter lim="400000"/>
          </a:ln>
          <a:effectLst>
            <a:outerShdw blurRad="254000" dist="127000" dir="5400000" rotWithShape="0">
              <a:srgbClr val="000000">
                <a:alpha val="70000"/>
              </a:srgbClr>
            </a:outerShdw>
          </a:effectLst>
        </p:spPr>
      </p:pic>
      <p:grpSp>
        <p:nvGrpSpPr>
          <p:cNvPr id="172" name="tldr: “No”"/>
          <p:cNvGrpSpPr/>
          <p:nvPr/>
        </p:nvGrpSpPr>
        <p:grpSpPr>
          <a:xfrm>
            <a:off x="21346827" y="2299945"/>
            <a:ext cx="1926032" cy="1045260"/>
            <a:chOff x="0" y="0"/>
            <a:chExt cx="1926031" cy="1045258"/>
          </a:xfrm>
        </p:grpSpPr>
        <p:sp>
          <p:nvSpPr>
            <p:cNvPr id="171" name="tldr: “No”"/>
            <p:cNvSpPr txBox="1"/>
            <p:nvPr/>
          </p:nvSpPr>
          <p:spPr>
            <a:xfrm>
              <a:off x="215900" y="139700"/>
              <a:ext cx="1494232" cy="486459"/>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b="1">
                  <a:solidFill>
                    <a:srgbClr val="000000"/>
                  </a:solidFill>
                </a:defRPr>
              </a:pPr>
              <a:r>
                <a:t>tldr: </a:t>
              </a:r>
              <a:r>
                <a:rPr>
                  <a:solidFill>
                    <a:schemeClr val="accent5">
                      <a:hueOff val="-82419"/>
                      <a:satOff val="-9513"/>
                      <a:lumOff val="-16343"/>
                    </a:schemeClr>
                  </a:solidFill>
                </a:rPr>
                <a:t>“No”</a:t>
              </a:r>
            </a:p>
          </p:txBody>
        </p:sp>
        <p:pic>
          <p:nvPicPr>
            <p:cNvPr id="170" name="tldr: “No” tldr: “No”" descr="tldr: “No” tldr: “No”"/>
            <p:cNvPicPr>
              <a:picLocks/>
            </p:cNvPicPr>
            <p:nvPr/>
          </p:nvPicPr>
          <p:blipFill>
            <a:blip r:embed="rId5"/>
            <a:stretch>
              <a:fillRect/>
            </a:stretch>
          </p:blipFill>
          <p:spPr>
            <a:xfrm>
              <a:off x="-1" y="0"/>
              <a:ext cx="1926033" cy="1045259"/>
            </a:xfrm>
            <a:prstGeom prst="rect">
              <a:avLst/>
            </a:prstGeom>
            <a:effectLst/>
          </p:spPr>
        </p:pic>
      </p:gr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t>1. PUBLIC – Software engineers shall act consistently with the public interest.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69" grpId="0" animBg="1" advAuto="0"/>
      <p:bldP spid="172" grpId="0" animBg="1" advAuto="0"/>
      <p:bldP spid="17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afety-Critical Software Regulations"/>
          <p:cNvSpPr txBox="1">
            <a:spLocks noGrp="1"/>
          </p:cNvSpPr>
          <p:nvPr>
            <p:ph type="title"/>
          </p:nvPr>
        </p:nvSpPr>
        <p:spPr>
          <a:prstGeom prst="rect">
            <a:avLst/>
          </a:prstGeom>
        </p:spPr>
        <p:txBody>
          <a:bodyPr/>
          <a:lstStyle/>
          <a:p>
            <a:r>
              <a:t>Safety-Critical Software Regulations</a:t>
            </a:r>
          </a:p>
        </p:txBody>
      </p:sp>
      <p:sp>
        <p:nvSpPr>
          <p:cNvPr id="199" name="Standards for Software Developmen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Standards for Software Development</a:t>
            </a:r>
          </a:p>
        </p:txBody>
      </p:sp>
      <p:sp>
        <p:nvSpPr>
          <p:cNvPr id="200" name="International bodies define standard processes that are designed to protect the public…"/>
          <p:cNvSpPr txBox="1">
            <a:spLocks noGrp="1"/>
          </p:cNvSpPr>
          <p:nvPr>
            <p:ph type="body" idx="1"/>
          </p:nvPr>
        </p:nvSpPr>
        <p:spPr>
          <a:xfrm>
            <a:off x="1206500" y="4248504"/>
            <a:ext cx="16482157" cy="8256012"/>
          </a:xfrm>
          <a:prstGeom prst="rect">
            <a:avLst/>
          </a:prstGeom>
        </p:spPr>
        <p:txBody>
          <a:bodyPr/>
          <a:lstStyle/>
          <a:p>
            <a:r>
              <a:t>International bodies define standard processes that are designed to protect the public</a:t>
            </a:r>
          </a:p>
          <a:p>
            <a:r>
              <a:t>By (correctly) following such a standard, you can reduce the chance of harm to users, as well as your ethical (and legal) liability</a:t>
            </a:r>
          </a:p>
        </p:txBody>
      </p:sp>
      <p:pic>
        <p:nvPicPr>
          <p:cNvPr id="201" name="Image" descr="Image"/>
          <p:cNvPicPr>
            <a:picLocks noChangeAspect="1"/>
          </p:cNvPicPr>
          <p:nvPr/>
        </p:nvPicPr>
        <p:blipFill>
          <a:blip r:embed="rId3"/>
          <a:stretch>
            <a:fillRect/>
          </a:stretch>
        </p:blipFill>
        <p:spPr>
          <a:xfrm>
            <a:off x="17930310" y="2714904"/>
            <a:ext cx="6266528" cy="10706981"/>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Unpacking “Public Interest”"/>
          <p:cNvSpPr txBox="1">
            <a:spLocks noGrp="1"/>
          </p:cNvSpPr>
          <p:nvPr>
            <p:ph type="title"/>
          </p:nvPr>
        </p:nvSpPr>
        <p:spPr>
          <a:prstGeom prst="rect">
            <a:avLst/>
          </a:prstGeom>
        </p:spPr>
        <p:txBody>
          <a:bodyPr/>
          <a:lstStyle/>
          <a:p>
            <a:r>
              <a:t>Unpacking “Public Interest”</a:t>
            </a:r>
          </a:p>
        </p:txBody>
      </p:sp>
      <p:sp>
        <p:nvSpPr>
          <p:cNvPr id="214" name="Do no harm: how can our software cause harm?"/>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Do no harm: how can our software cause harm?</a:t>
            </a:r>
          </a:p>
        </p:txBody>
      </p:sp>
      <p:sp>
        <p:nvSpPr>
          <p:cNvPr id="215" name="How can my software fail? What are the implications of that failure?…"/>
          <p:cNvSpPr txBox="1">
            <a:spLocks noGrp="1"/>
          </p:cNvSpPr>
          <p:nvPr>
            <p:ph type="body" idx="1"/>
          </p:nvPr>
        </p:nvSpPr>
        <p:spPr>
          <a:prstGeom prst="rect">
            <a:avLst/>
          </a:prstGeom>
        </p:spPr>
        <p:txBody>
          <a:bodyPr/>
          <a:lstStyle/>
          <a:p>
            <a:pPr marL="228600" indent="-228600">
              <a:buSzPct val="100000"/>
            </a:pPr>
            <a:r>
              <a:t>How can my software fail? What are the implications of that failure?</a:t>
            </a:r>
          </a:p>
          <a:p>
            <a:pPr marL="228600" indent="-228600">
              <a:buSzPct val="100000"/>
            </a:pPr>
            <a:r>
              <a:t>Who will use my software, and how might different users use it differently?</a:t>
            </a:r>
          </a:p>
          <a:p>
            <a:pPr marL="228600" indent="-228600">
              <a:buSzPct val="100000"/>
            </a:pPr>
            <a:r>
              <a:t>How will my software impact those who do not use it directly?</a:t>
            </a:r>
          </a:p>
          <a:p>
            <a:pPr marL="228600" indent="-228600">
              <a:buSzPct val="100000"/>
            </a:pPr>
            <a:r>
              <a:t>Will my software amplify negative behavior for users and society at large?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npacking “Public Interest”"/>
          <p:cNvSpPr txBox="1">
            <a:spLocks noGrp="1"/>
          </p:cNvSpPr>
          <p:nvPr>
            <p:ph type="title"/>
          </p:nvPr>
        </p:nvSpPr>
        <p:spPr>
          <a:prstGeom prst="rect">
            <a:avLst/>
          </a:prstGeom>
        </p:spPr>
        <p:txBody>
          <a:bodyPr/>
          <a:lstStyle/>
          <a:p>
            <a:r>
              <a:t>Unpacking “Public Interest”</a:t>
            </a:r>
          </a:p>
        </p:txBody>
      </p:sp>
      <p:sp>
        <p:nvSpPr>
          <p:cNvPr id="220" name="How can our software make a positive contribu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How can our software make a positive contribution?</a:t>
            </a:r>
          </a:p>
        </p:txBody>
      </p:sp>
      <p:sp>
        <p:nvSpPr>
          <p:cNvPr id="221" name="Will my software make people’s jobs easier?…"/>
          <p:cNvSpPr txBox="1">
            <a:spLocks noGrp="1"/>
          </p:cNvSpPr>
          <p:nvPr>
            <p:ph type="body" idx="1"/>
          </p:nvPr>
        </p:nvSpPr>
        <p:spPr>
          <a:prstGeom prst="rect">
            <a:avLst/>
          </a:prstGeom>
        </p:spPr>
        <p:txBody>
          <a:bodyPr/>
          <a:lstStyle/>
          <a:p>
            <a:pPr marL="228600" indent="-228600">
              <a:buSzPct val="100000"/>
            </a:pPr>
            <a:r>
              <a:rPr dirty="0"/>
              <a:t>Will my software make people’s jobs easier?</a:t>
            </a:r>
          </a:p>
          <a:p>
            <a:pPr marL="228600" indent="-228600">
              <a:buSzPct val="100000"/>
            </a:pPr>
            <a:r>
              <a:rPr dirty="0"/>
              <a:t>Will my software make people happier?</a:t>
            </a:r>
          </a:p>
          <a:p>
            <a:pPr marL="228600" indent="-228600">
              <a:buSzPct val="100000"/>
            </a:pPr>
            <a:r>
              <a:rPr dirty="0"/>
              <a:t>Will my software amplify positive behavior for users and society at large?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Value Sensitive Design"/>
          <p:cNvSpPr txBox="1">
            <a:spLocks noGrp="1"/>
          </p:cNvSpPr>
          <p:nvPr>
            <p:ph type="title"/>
          </p:nvPr>
        </p:nvSpPr>
        <p:spPr>
          <a:prstGeom prst="rect">
            <a:avLst/>
          </a:prstGeom>
        </p:spPr>
        <p:txBody>
          <a:bodyPr/>
          <a:lstStyle/>
          <a:p>
            <a:r>
              <a:t>Value Sensitive Design</a:t>
            </a:r>
          </a:p>
        </p:txBody>
      </p:sp>
      <p:sp>
        <p:nvSpPr>
          <p:cNvPr id="206" name="Consider how our software impacts users’ universal values [partial li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59459">
              <a:defRPr sz="5060"/>
            </a:lvl1pPr>
          </a:lstStyle>
          <a:p>
            <a:r>
              <a:t>Consider how our software impacts users’ universal values [partial list]</a:t>
            </a:r>
          </a:p>
        </p:txBody>
      </p:sp>
      <p:sp>
        <p:nvSpPr>
          <p:cNvPr id="207" name="Human rights - Inalienable, fundamental rights to which all people are entitled…"/>
          <p:cNvSpPr txBox="1">
            <a:spLocks noGrp="1"/>
          </p:cNvSpPr>
          <p:nvPr>
            <p:ph type="body" idx="1"/>
          </p:nvPr>
        </p:nvSpPr>
        <p:spPr>
          <a:xfrm>
            <a:off x="1206500" y="4248504"/>
            <a:ext cx="18579735" cy="8256012"/>
          </a:xfrm>
          <a:prstGeom prst="rect">
            <a:avLst/>
          </a:prstGeom>
        </p:spPr>
        <p:txBody>
          <a:bodyPr/>
          <a:lstStyle/>
          <a:p>
            <a:pPr marL="603504" indent="-603504" defTabSz="2413955">
              <a:spcBef>
                <a:spcPts val="4400"/>
              </a:spcBef>
              <a:defRPr sz="4752"/>
            </a:pPr>
            <a:r>
              <a:t>Human rights - Inalienable, fundamental rights to which all people are entitled </a:t>
            </a:r>
          </a:p>
          <a:p>
            <a:pPr marL="603504" indent="-603504" defTabSz="2413955">
              <a:spcBef>
                <a:spcPts val="4400"/>
              </a:spcBef>
              <a:defRPr sz="4752"/>
            </a:pPr>
            <a:r>
              <a:t>Accessibility - Making all people successful users of the technology</a:t>
            </a:r>
          </a:p>
          <a:p>
            <a:pPr marL="603504" indent="-603504" defTabSz="2413955">
              <a:spcBef>
                <a:spcPts val="4400"/>
              </a:spcBef>
              <a:defRPr sz="4752"/>
            </a:pPr>
            <a:r>
              <a:t>Justice - Procedural justice (process is fair) + distributive justice (outcomes are fair)</a:t>
            </a:r>
          </a:p>
          <a:p>
            <a:pPr marL="603504" indent="-603504" defTabSz="2413955">
              <a:spcBef>
                <a:spcPts val="4400"/>
              </a:spcBef>
              <a:defRPr sz="4752"/>
            </a:pPr>
            <a:r>
              <a:t>Privacy - An individual’s agency in determining what information about them is shared</a:t>
            </a:r>
          </a:p>
          <a:p>
            <a:pPr marL="603504" indent="-603504" defTabSz="2413955">
              <a:spcBef>
                <a:spcPts val="4400"/>
              </a:spcBef>
              <a:defRPr sz="4752"/>
            </a:pPr>
            <a:r>
              <a:t>Human welfare - Physical, material and psychological well-being</a:t>
            </a:r>
          </a:p>
        </p:txBody>
      </p:sp>
      <p:pic>
        <p:nvPicPr>
          <p:cNvPr id="208" name="Image" descr="Image"/>
          <p:cNvPicPr>
            <a:picLocks noChangeAspect="1"/>
          </p:cNvPicPr>
          <p:nvPr/>
        </p:nvPicPr>
        <p:blipFill>
          <a:blip r:embed="rId3"/>
          <a:stretch>
            <a:fillRect/>
          </a:stretch>
        </p:blipFill>
        <p:spPr>
          <a:xfrm>
            <a:off x="19537179" y="6875897"/>
            <a:ext cx="4521231" cy="6620373"/>
          </a:xfrm>
          <a:prstGeom prst="rect">
            <a:avLst/>
          </a:prstGeom>
          <a:ln w="12700">
            <a:miter lim="400000"/>
          </a:ln>
        </p:spPr>
      </p:pic>
      <p:sp>
        <p:nvSpPr>
          <p:cNvPr id="209" name="Value Sensitive Design @ Khoury"/>
          <p:cNvSpPr txBox="1"/>
          <p:nvPr/>
        </p:nvSpPr>
        <p:spPr>
          <a:xfrm>
            <a:off x="9904323" y="12929262"/>
            <a:ext cx="457535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Value Sensitive Design @ Khoury</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Ethical decisions are often hard decisions"/>
          <p:cNvSpPr txBox="1">
            <a:spLocks noGrp="1"/>
          </p:cNvSpPr>
          <p:nvPr>
            <p:ph type="title"/>
          </p:nvPr>
        </p:nvSpPr>
        <p:spPr>
          <a:prstGeom prst="rect">
            <a:avLst/>
          </a:prstGeom>
        </p:spPr>
        <p:txBody>
          <a:bodyPr/>
          <a:lstStyle/>
          <a:p>
            <a:r>
              <a:t>Ethical decisions are often hard decisions</a:t>
            </a:r>
          </a:p>
        </p:txBody>
      </p:sp>
      <p:sp>
        <p:nvSpPr>
          <p:cNvPr id="178" name="Example: Text Recommenda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Example: Text Recommendation</a:t>
            </a:r>
          </a:p>
        </p:txBody>
      </p:sp>
      <p:sp>
        <p:nvSpPr>
          <p:cNvPr id="179" name="Interactive AI systems can be useful…"/>
          <p:cNvSpPr txBox="1">
            <a:spLocks noGrp="1"/>
          </p:cNvSpPr>
          <p:nvPr>
            <p:ph type="body" sz="half" idx="1"/>
          </p:nvPr>
        </p:nvSpPr>
        <p:spPr>
          <a:xfrm>
            <a:off x="1206500" y="3582729"/>
            <a:ext cx="21971000" cy="3570990"/>
          </a:xfrm>
          <a:prstGeom prst="rect">
            <a:avLst/>
          </a:prstGeom>
        </p:spPr>
        <p:txBody>
          <a:bodyPr/>
          <a:lstStyle/>
          <a:p>
            <a:r>
              <a:t>Interactive AI systems can be useful</a:t>
            </a:r>
          </a:p>
          <a:p>
            <a:r>
              <a:t>Interactive AI systems can also amplify hate</a:t>
            </a:r>
          </a:p>
          <a:p>
            <a:r>
              <a:t>Ethical and moral frameworks provide a lens to make rational decisions</a:t>
            </a:r>
          </a:p>
        </p:txBody>
      </p:sp>
      <p:grpSp>
        <p:nvGrpSpPr>
          <p:cNvPr id="182" name="Group"/>
          <p:cNvGrpSpPr/>
          <p:nvPr/>
        </p:nvGrpSpPr>
        <p:grpSpPr>
          <a:xfrm>
            <a:off x="10296563" y="7267857"/>
            <a:ext cx="13517085" cy="6270950"/>
            <a:chOff x="0" y="0"/>
            <a:chExt cx="13517083" cy="6270949"/>
          </a:xfrm>
        </p:grpSpPr>
        <p:pic>
          <p:nvPicPr>
            <p:cNvPr id="180" name="Image" descr="Image"/>
            <p:cNvPicPr>
              <a:picLocks noChangeAspect="1"/>
            </p:cNvPicPr>
            <p:nvPr/>
          </p:nvPicPr>
          <p:blipFill>
            <a:blip r:embed="rId3"/>
            <a:stretch>
              <a:fillRect/>
            </a:stretch>
          </p:blipFill>
          <p:spPr>
            <a:xfrm>
              <a:off x="0" y="0"/>
              <a:ext cx="13517084" cy="6036179"/>
            </a:xfrm>
            <a:prstGeom prst="rect">
              <a:avLst/>
            </a:prstGeom>
            <a:ln w="12700" cap="flat">
              <a:noFill/>
              <a:miter lim="400000"/>
            </a:ln>
            <a:effectLst/>
          </p:spPr>
        </p:pic>
        <p:sp>
          <p:nvSpPr>
            <p:cNvPr id="181" name="“Ten years on, search auto-complete still suggests slander and disinformation”"/>
            <p:cNvSpPr txBox="1"/>
            <p:nvPr/>
          </p:nvSpPr>
          <p:spPr>
            <a:xfrm>
              <a:off x="1352152" y="5809584"/>
              <a:ext cx="10812781"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u="sng">
                  <a:hlinkClick r:id="rId4"/>
                </a:defRPr>
              </a:lvl1pPr>
            </a:lstStyle>
            <a:p>
              <a:pPr>
                <a:defRPr u="none"/>
              </a:pPr>
              <a:r>
                <a:rPr u="sng">
                  <a:hlinkClick r:id="rId4"/>
                </a:rPr>
                <a:t>“Ten years on, search auto-complete still suggests slander and disinformation”</a:t>
              </a:r>
            </a:p>
          </p:txBody>
        </p:sp>
      </p:grpSp>
      <p:pic>
        <p:nvPicPr>
          <p:cNvPr id="183" name="Image" descr="Image"/>
          <p:cNvPicPr>
            <a:picLocks noChangeAspect="1"/>
          </p:cNvPicPr>
          <p:nvPr/>
        </p:nvPicPr>
        <p:blipFill>
          <a:blip r:embed="rId5"/>
          <a:stretch>
            <a:fillRect/>
          </a:stretch>
        </p:blipFill>
        <p:spPr>
          <a:xfrm>
            <a:off x="1147701" y="7056466"/>
            <a:ext cx="7835901" cy="5727701"/>
          </a:xfrm>
          <a:prstGeom prst="rect">
            <a:avLst/>
          </a:prstGeom>
          <a:ln w="12700">
            <a:miter lim="400000"/>
          </a:ln>
        </p:spPr>
      </p:pic>
      <p:grpSp>
        <p:nvGrpSpPr>
          <p:cNvPr id="186" name="Group"/>
          <p:cNvGrpSpPr/>
          <p:nvPr/>
        </p:nvGrpSpPr>
        <p:grpSpPr>
          <a:xfrm>
            <a:off x="21520439" y="3369363"/>
            <a:ext cx="2540001" cy="3041794"/>
            <a:chOff x="0" y="0"/>
            <a:chExt cx="2540000" cy="3041792"/>
          </a:xfrm>
        </p:grpSpPr>
        <p:pic>
          <p:nvPicPr>
            <p:cNvPr id="184" name="Image" descr="Image"/>
            <p:cNvPicPr>
              <a:picLocks noChangeAspect="1"/>
            </p:cNvPicPr>
            <p:nvPr/>
          </p:nvPicPr>
          <p:blipFill>
            <a:blip r:embed="rId6"/>
            <a:stretch>
              <a:fillRect/>
            </a:stretch>
          </p:blipFill>
          <p:spPr>
            <a:xfrm>
              <a:off x="0" y="0"/>
              <a:ext cx="2540000" cy="2540000"/>
            </a:xfrm>
            <a:prstGeom prst="rect">
              <a:avLst/>
            </a:prstGeom>
            <a:ln w="12700" cap="flat">
              <a:noFill/>
              <a:miter lim="400000"/>
            </a:ln>
            <a:effectLst/>
          </p:spPr>
        </p:pic>
        <p:sp>
          <p:nvSpPr>
            <p:cNvPr id="185" name="Microsoft’s “Tay”"/>
            <p:cNvSpPr txBox="1"/>
            <p:nvPr/>
          </p:nvSpPr>
          <p:spPr>
            <a:xfrm>
              <a:off x="64058" y="2580426"/>
              <a:ext cx="241188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Microsoft’s “Tay”</a:t>
              </a:r>
            </a:p>
          </p:txBody>
        </p:sp>
      </p:gr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Accessibility should not be a hard decision"/>
          <p:cNvSpPr txBox="1">
            <a:spLocks noGrp="1"/>
          </p:cNvSpPr>
          <p:nvPr>
            <p:ph type="title"/>
          </p:nvPr>
        </p:nvSpPr>
        <p:spPr>
          <a:prstGeom prst="rect">
            <a:avLst/>
          </a:prstGeom>
        </p:spPr>
        <p:txBody>
          <a:bodyPr/>
          <a:lstStyle/>
          <a:p>
            <a:r>
              <a:t>Accessibility should not be a hard decision</a:t>
            </a:r>
          </a:p>
        </p:txBody>
      </p:sp>
      <p:sp>
        <p:nvSpPr>
          <p:cNvPr id="191" name="Example: Domino’s + ADA"/>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Example: Domino’s + ADA</a:t>
            </a:r>
          </a:p>
        </p:txBody>
      </p:sp>
      <p:pic>
        <p:nvPicPr>
          <p:cNvPr id="192" name="Image" descr="Image"/>
          <p:cNvPicPr>
            <a:picLocks noChangeAspect="1"/>
          </p:cNvPicPr>
          <p:nvPr/>
        </p:nvPicPr>
        <p:blipFill>
          <a:blip r:embed="rId3"/>
          <a:stretch>
            <a:fillRect/>
          </a:stretch>
        </p:blipFill>
        <p:spPr>
          <a:xfrm>
            <a:off x="879626" y="3635600"/>
            <a:ext cx="9753601" cy="10579101"/>
          </a:xfrm>
          <a:prstGeom prst="rect">
            <a:avLst/>
          </a:prstGeom>
          <a:ln w="12700">
            <a:miter lim="400000"/>
          </a:ln>
        </p:spPr>
      </p:pic>
      <p:pic>
        <p:nvPicPr>
          <p:cNvPr id="193" name="Image" descr="Image"/>
          <p:cNvPicPr>
            <a:picLocks noChangeAspect="1"/>
          </p:cNvPicPr>
          <p:nvPr/>
        </p:nvPicPr>
        <p:blipFill>
          <a:blip r:embed="rId4"/>
          <a:srcRect b="32727"/>
          <a:stretch>
            <a:fillRect/>
          </a:stretch>
        </p:blipFill>
        <p:spPr>
          <a:xfrm>
            <a:off x="13194631" y="3593882"/>
            <a:ext cx="10180321" cy="9227103"/>
          </a:xfrm>
          <a:prstGeom prst="rect">
            <a:avLst/>
          </a:prstGeom>
          <a:ln w="12700">
            <a:miter lim="400000"/>
          </a:ln>
        </p:spPr>
      </p:pic>
      <p:sp>
        <p:nvSpPr>
          <p:cNvPr id="194" name="WCAG 2.0 Specification"/>
          <p:cNvSpPr txBox="1"/>
          <p:nvPr/>
        </p:nvSpPr>
        <p:spPr>
          <a:xfrm>
            <a:off x="16582139" y="13008867"/>
            <a:ext cx="340522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a:hlinkClick r:id="rId5"/>
              </a:rPr>
              <a:t>WCAG 2.0 Specification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Where does this leave us?"/>
          <p:cNvSpPr txBox="1">
            <a:spLocks noGrp="1"/>
          </p:cNvSpPr>
          <p:nvPr>
            <p:ph type="title"/>
          </p:nvPr>
        </p:nvSpPr>
        <p:spPr>
          <a:prstGeom prst="rect">
            <a:avLst/>
          </a:prstGeom>
        </p:spPr>
        <p:txBody>
          <a:bodyPr/>
          <a:lstStyle/>
          <a:p>
            <a:r>
              <a:t>Where does this leave us?</a:t>
            </a:r>
          </a:p>
        </p:txBody>
      </p:sp>
      <p:sp>
        <p:nvSpPr>
          <p:cNvPr id="226" name="So that we can sleep at nigh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So that we can sleep at night</a:t>
            </a:r>
          </a:p>
        </p:txBody>
      </p:sp>
      <p:sp>
        <p:nvSpPr>
          <p:cNvPr id="227" name="Above all: try to do good - consider the impacts of your software on others…"/>
          <p:cNvSpPr txBox="1">
            <a:spLocks noGrp="1"/>
          </p:cNvSpPr>
          <p:nvPr>
            <p:ph type="body" idx="1"/>
          </p:nvPr>
        </p:nvSpPr>
        <p:spPr>
          <a:prstGeom prst="rect">
            <a:avLst/>
          </a:prstGeom>
        </p:spPr>
        <p:txBody>
          <a:bodyPr/>
          <a:lstStyle/>
          <a:p>
            <a:r>
              <a:t>Above all: try to do good - consider the impacts of your software on others</a:t>
            </a:r>
          </a:p>
          <a:p>
            <a:r>
              <a:t>Follow best-practices, and actively push to improve them</a:t>
            </a:r>
          </a:p>
          <a:p>
            <a:r>
              <a:t>Next lesson: How do we understand our users, so that we can make the best software, and cause the least unintended harm?</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endParaRPr lang="en-US" dirty="0"/>
          </a:p>
          <a:p>
            <a:pPr>
              <a:defRPr>
                <a:solidFill>
                  <a:srgbClr val="005493"/>
                </a:solidFill>
              </a:defRPr>
            </a:pPr>
            <a:br>
              <a:rPr dirty="0"/>
            </a:br>
            <a:r>
              <a:rPr dirty="0"/>
              <a:t>© 202</a:t>
            </a:r>
            <a:r>
              <a:rPr lang="en-US" dirty="0"/>
              <a:t>1</a:t>
            </a:r>
            <a:r>
              <a:rPr dirty="0"/>
              <a:t>,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3: Acceptance and Inclusivity Testing"/>
          <p:cNvSpPr txBox="1">
            <a:spLocks noGrp="1"/>
          </p:cNvSpPr>
          <p:nvPr>
            <p:ph type="subTitle" sz="quarter" idx="1"/>
          </p:nvPr>
        </p:nvSpPr>
        <p:spPr>
          <a:prstGeom prst="rect">
            <a:avLst/>
          </a:prstGeom>
        </p:spPr>
        <p:txBody>
          <a:bodyPr/>
          <a:lstStyle/>
          <a:p>
            <a:r>
              <a:rPr dirty="0"/>
              <a:t>Lecture </a:t>
            </a:r>
            <a:r>
              <a:rPr lang="en-US" dirty="0"/>
              <a:t>12</a:t>
            </a:r>
            <a:r>
              <a:rPr dirty="0"/>
              <a:t>.3: Acceptance and Inclusivity Testing</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29" name="Explain ways in which developers of software often differ from the users of that software, introducing potential inclusivity bugs…"/>
          <p:cNvSpPr txBox="1">
            <a:spLocks noGrp="1"/>
          </p:cNvSpPr>
          <p:nvPr>
            <p:ph type="body" idx="1"/>
          </p:nvPr>
        </p:nvSpPr>
        <p:spPr>
          <a:prstGeom prst="rect">
            <a:avLst/>
          </a:prstGeom>
        </p:spPr>
        <p:txBody>
          <a:bodyPr/>
          <a:lstStyle/>
          <a:p>
            <a:r>
              <a:t>Explain ways in which developers of software often differ from the users of that software, introducing potential inclusivity bugs</a:t>
            </a:r>
          </a:p>
          <a:p>
            <a:r>
              <a:t>Recognize persona-based cognitive walk-throughs as an approach to help put yourself in someone else’s shoes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C6A8-0B0D-4EF7-B52A-525033A59EA7}"/>
              </a:ext>
            </a:extLst>
          </p:cNvPr>
          <p:cNvSpPr>
            <a:spLocks noGrp="1"/>
          </p:cNvSpPr>
          <p:nvPr>
            <p:ph type="title"/>
          </p:nvPr>
        </p:nvSpPr>
        <p:spPr/>
        <p:txBody>
          <a:bodyPr/>
          <a:lstStyle/>
          <a:p>
            <a:r>
              <a:rPr lang="en-US" dirty="0"/>
              <a:t>SE @ Google Quote</a:t>
            </a:r>
          </a:p>
        </p:txBody>
      </p:sp>
      <p:sp>
        <p:nvSpPr>
          <p:cNvPr id="3" name="Text Placeholder 2">
            <a:extLst>
              <a:ext uri="{FF2B5EF4-FFF2-40B4-BE49-F238E27FC236}">
                <a16:creationId xmlns:a16="http://schemas.microsoft.com/office/drawing/2014/main" id="{86892519-CB2B-48DA-AE9F-5CE13AB16EAE}"/>
              </a:ext>
            </a:extLst>
          </p:cNvPr>
          <p:cNvSpPr>
            <a:spLocks noGrp="1"/>
          </p:cNvSpPr>
          <p:nvPr>
            <p:ph type="body" sz="quarter" idx="21"/>
          </p:nvPr>
        </p:nvSpPr>
        <p:spPr/>
        <p:txBody>
          <a:bodyPr/>
          <a:lstStyle/>
          <a:p>
            <a:endParaRPr lang="en-US"/>
          </a:p>
        </p:txBody>
      </p:sp>
      <p:sp>
        <p:nvSpPr>
          <p:cNvPr id="7" name="Rectangle 3">
            <a:extLst>
              <a:ext uri="{FF2B5EF4-FFF2-40B4-BE49-F238E27FC236}">
                <a16:creationId xmlns:a16="http://schemas.microsoft.com/office/drawing/2014/main" id="{49B83583-0E10-4BE2-A384-4E9ED1644436}"/>
              </a:ext>
            </a:extLst>
          </p:cNvPr>
          <p:cNvSpPr>
            <a:spLocks noGrp="1" noChangeArrowheads="1"/>
          </p:cNvSpPr>
          <p:nvPr>
            <p:ph type="body" idx="1"/>
          </p:nvPr>
        </p:nvSpPr>
        <p:spPr bwMode="auto">
          <a:xfrm>
            <a:off x="1206500" y="3467040"/>
            <a:ext cx="23022485" cy="1024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dirty="0">
                <a:ln>
                  <a:noFill/>
                </a:ln>
                <a:solidFill>
                  <a:schemeClr val="tx1"/>
                </a:solidFill>
                <a:effectLst/>
                <a:latin typeface="Arial" panose="020B0604020202020204" pitchFamily="34" charset="0"/>
              </a:rPr>
              <a:t>As new as the field of software engineering is, we’re newer still at understanding the impact it has on underrepresented people and diverse societies. </a:t>
            </a:r>
            <a:r>
              <a:rPr lang="en-US" altLang="en-US" sz="6000" dirty="0">
                <a:solidFill>
                  <a:schemeClr val="tx1"/>
                </a:solidFill>
                <a:latin typeface="Arial" panose="020B0604020202020204" pitchFamily="34" charset="0"/>
              </a:rPr>
              <a:t>… </a:t>
            </a:r>
            <a:r>
              <a:rPr kumimoji="0" lang="en-US" altLang="en-US" sz="6000" b="0" i="0" u="none" strike="noStrike" cap="none" normalizeH="0" baseline="0" dirty="0">
                <a:ln>
                  <a:noFill/>
                </a:ln>
                <a:solidFill>
                  <a:schemeClr val="tx1"/>
                </a:solidFill>
                <a:effectLst/>
                <a:latin typeface="Arial" panose="020B0604020202020204" pitchFamily="34" charset="0"/>
              </a:rPr>
              <a:t>We have had many public failures in protecting our most vulnerable users, and so we are writing this chapter because the path forward to more equitable products begins with evaluating our own failures and encouraging growth.</a:t>
            </a:r>
            <a:br>
              <a:rPr kumimoji="0" lang="en-US" altLang="en-US" sz="6000" b="0" i="0" u="none" strike="noStrike" cap="none" normalizeH="0" baseline="0" dirty="0">
                <a:ln>
                  <a:noFill/>
                </a:ln>
                <a:solidFill>
                  <a:schemeClr val="tx1"/>
                </a:solidFill>
                <a:effectLst/>
                <a:latin typeface="Arial" panose="020B0604020202020204" pitchFamily="34" charset="0"/>
              </a:rPr>
            </a:br>
            <a:r>
              <a:rPr kumimoji="0" lang="en-US" altLang="en-US" sz="6000" b="0" i="0" u="none" strike="noStrike" cap="none" normalizeH="0" baseline="0" dirty="0">
                <a:ln>
                  <a:noFill/>
                </a:ln>
                <a:solidFill>
                  <a:schemeClr val="tx1"/>
                </a:solidFill>
                <a:effectLst/>
                <a:latin typeface="Arial" panose="020B0604020202020204" pitchFamily="34" charset="0"/>
              </a:rPr>
              <a:t>We are also writing this chapter because of the increasing imbalance of power between those who make development decisions that impact the world and those who simply must accept and live with those decisions that sometimes disadvantage already marginalized communities globally. </a:t>
            </a:r>
          </a:p>
        </p:txBody>
      </p:sp>
    </p:spTree>
    <p:extLst>
      <p:ext uri="{BB962C8B-B14F-4D97-AF65-F5344CB8AC3E}">
        <p14:creationId xmlns:p14="http://schemas.microsoft.com/office/powerpoint/2010/main" val="8974202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Bias is the Default"/>
          <p:cNvSpPr txBox="1">
            <a:spLocks noGrp="1"/>
          </p:cNvSpPr>
          <p:nvPr>
            <p:ph type="title"/>
          </p:nvPr>
        </p:nvSpPr>
        <p:spPr>
          <a:prstGeom prst="rect">
            <a:avLst/>
          </a:prstGeom>
        </p:spPr>
        <p:txBody>
          <a:bodyPr/>
          <a:lstStyle/>
          <a:p>
            <a:r>
              <a:t>Bias is the Default</a:t>
            </a:r>
          </a:p>
        </p:txBody>
      </p:sp>
      <p:sp>
        <p:nvSpPr>
          <p:cNvPr id="132" name="We are not our us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We are not our users</a:t>
            </a:r>
          </a:p>
        </p:txBody>
      </p:sp>
      <p:sp>
        <p:nvSpPr>
          <p:cNvPr id="133" name="Creating inclusive software requires us to acknowledge that we differ from our users…"/>
          <p:cNvSpPr txBox="1">
            <a:spLocks noGrp="1"/>
          </p:cNvSpPr>
          <p:nvPr>
            <p:ph type="body" sz="half" idx="1"/>
          </p:nvPr>
        </p:nvSpPr>
        <p:spPr>
          <a:xfrm>
            <a:off x="1206500" y="4248504"/>
            <a:ext cx="11393466" cy="8256012"/>
          </a:xfrm>
          <a:prstGeom prst="rect">
            <a:avLst/>
          </a:prstGeom>
        </p:spPr>
        <p:txBody>
          <a:bodyPr/>
          <a:lstStyle/>
          <a:p>
            <a:r>
              <a:t>Creating inclusive software requires us to acknowledge that we differ from our users</a:t>
            </a:r>
          </a:p>
          <a:p>
            <a:r>
              <a:t>Our quality assurance is only as good as we can understand our users</a:t>
            </a:r>
          </a:p>
        </p:txBody>
      </p:sp>
      <p:sp>
        <p:nvSpPr>
          <p:cNvPr id="134" name="https://informationisbeautiful.net/visualizations/diversity-in-tech/"/>
          <p:cNvSpPr txBox="1"/>
          <p:nvPr/>
        </p:nvSpPr>
        <p:spPr>
          <a:xfrm>
            <a:off x="2597080" y="12896638"/>
            <a:ext cx="885230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https://informationisbeautiful.net/visualizations/diversity-in-tech/</a:t>
            </a:r>
          </a:p>
        </p:txBody>
      </p:sp>
      <p:pic>
        <p:nvPicPr>
          <p:cNvPr id="135" name="Image" descr="Image"/>
          <p:cNvPicPr>
            <a:picLocks noChangeAspect="1"/>
          </p:cNvPicPr>
          <p:nvPr/>
        </p:nvPicPr>
        <p:blipFill>
          <a:blip r:embed="rId4"/>
          <a:stretch>
            <a:fillRect/>
          </a:stretch>
        </p:blipFill>
        <p:spPr>
          <a:xfrm>
            <a:off x="12978307" y="113841"/>
            <a:ext cx="11198350" cy="13488318"/>
          </a:xfrm>
          <a:prstGeom prst="rect">
            <a:avLst/>
          </a:prstGeom>
          <a:ln w="12700">
            <a:miter lim="400000"/>
          </a:ln>
        </p:spPr>
      </p:pic>
      <p:sp>
        <p:nvSpPr>
          <p:cNvPr id="136" name="Data from 2017"/>
          <p:cNvSpPr txBox="1"/>
          <p:nvPr/>
        </p:nvSpPr>
        <p:spPr>
          <a:xfrm>
            <a:off x="22141040" y="43637"/>
            <a:ext cx="2220774" cy="46136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Data from 2017</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Bias is the Default"/>
          <p:cNvSpPr txBox="1">
            <a:spLocks noGrp="1"/>
          </p:cNvSpPr>
          <p:nvPr>
            <p:ph type="title"/>
          </p:nvPr>
        </p:nvSpPr>
        <p:spPr>
          <a:prstGeom prst="rect">
            <a:avLst/>
          </a:prstGeom>
        </p:spPr>
        <p:txBody>
          <a:bodyPr/>
          <a:lstStyle/>
          <a:p>
            <a:r>
              <a:t>Bias is the Default</a:t>
            </a:r>
          </a:p>
        </p:txBody>
      </p:sp>
      <p:sp>
        <p:nvSpPr>
          <p:cNvPr id="141" name="Example: Google Photos auto-tagging (2015)"/>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Example: Google Photos auto-tagging (2015)</a:t>
            </a:r>
          </a:p>
        </p:txBody>
      </p:sp>
      <p:pic>
        <p:nvPicPr>
          <p:cNvPr id="142" name="Image" descr="Image"/>
          <p:cNvPicPr>
            <a:picLocks noChangeAspect="1"/>
          </p:cNvPicPr>
          <p:nvPr/>
        </p:nvPicPr>
        <p:blipFill>
          <a:blip r:embed="rId3"/>
          <a:stretch>
            <a:fillRect/>
          </a:stretch>
        </p:blipFill>
        <p:spPr>
          <a:xfrm>
            <a:off x="793950" y="3701978"/>
            <a:ext cx="10033001" cy="8204201"/>
          </a:xfrm>
          <a:prstGeom prst="rect">
            <a:avLst/>
          </a:prstGeom>
          <a:ln w="12700">
            <a:miter lim="400000"/>
          </a:ln>
        </p:spPr>
      </p:pic>
      <p:pic>
        <p:nvPicPr>
          <p:cNvPr id="143" name="Image" descr="Image"/>
          <p:cNvPicPr>
            <a:picLocks noChangeAspect="1"/>
          </p:cNvPicPr>
          <p:nvPr/>
        </p:nvPicPr>
        <p:blipFill>
          <a:blip r:embed="rId4"/>
          <a:stretch>
            <a:fillRect/>
          </a:stretch>
        </p:blipFill>
        <p:spPr>
          <a:xfrm>
            <a:off x="14427266" y="3521509"/>
            <a:ext cx="9563101" cy="12852401"/>
          </a:xfrm>
          <a:prstGeom prst="rect">
            <a:avLst/>
          </a:prstGeom>
          <a:ln w="12700">
            <a:miter lim="400000"/>
          </a:ln>
        </p:spPr>
      </p:pic>
      <p:sp>
        <p:nvSpPr>
          <p:cNvPr id="144" name="https://www.wired.com/story/when-it-comes-to-gorillas-google-photos-remains-blind/"/>
          <p:cNvSpPr txBox="1"/>
          <p:nvPr/>
        </p:nvSpPr>
        <p:spPr>
          <a:xfrm>
            <a:off x="2727687" y="13095494"/>
            <a:ext cx="1188293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a:hlinkClick r:id="rId5"/>
              </a:rPr>
              <a:t>https://www.wired.com/story/when-it-comes-to-gorillas-google-photos-remains-blind/</a:t>
            </a:r>
          </a:p>
        </p:txBody>
      </p:sp>
      <p:sp>
        <p:nvSpPr>
          <p:cNvPr id="145" name="https://www.wsj.com/articles/BL-DGB-42522"/>
          <p:cNvSpPr txBox="1"/>
          <p:nvPr/>
        </p:nvSpPr>
        <p:spPr>
          <a:xfrm>
            <a:off x="2767581" y="12553346"/>
            <a:ext cx="6288939"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6"/>
              </a:defRPr>
            </a:lvl1pPr>
          </a:lstStyle>
          <a:p>
            <a:pPr>
              <a:defRPr u="none"/>
            </a:pPr>
            <a:r>
              <a:rPr u="sng">
                <a:hlinkClick r:id="rId6"/>
              </a:rPr>
              <a:t>https://www.wsj.com/articles/BL-DGB-42522</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conscious Bias in Software"/>
          <p:cNvSpPr txBox="1">
            <a:spLocks noGrp="1"/>
          </p:cNvSpPr>
          <p:nvPr>
            <p:ph type="title"/>
          </p:nvPr>
        </p:nvSpPr>
        <p:spPr>
          <a:prstGeom prst="rect">
            <a:avLst/>
          </a:prstGeom>
        </p:spPr>
        <p:txBody>
          <a:bodyPr/>
          <a:lstStyle/>
          <a:p>
            <a:r>
              <a:t>Unconscious Bias in Software</a:t>
            </a:r>
          </a:p>
        </p:txBody>
      </p:sp>
      <p:sp>
        <p:nvSpPr>
          <p:cNvPr id="150" name="Does your software support a variety of us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Does your software support a variety of users?</a:t>
            </a:r>
          </a:p>
        </p:txBody>
      </p:sp>
      <p:sp>
        <p:nvSpPr>
          <p:cNvPr id="151" name="Aside from gender, race and ethnicity, how people interact with software varies, research has shown key inclusiveness facets:…"/>
          <p:cNvSpPr txBox="1">
            <a:spLocks noGrp="1"/>
          </p:cNvSpPr>
          <p:nvPr>
            <p:ph type="body" sz="half" idx="1"/>
          </p:nvPr>
        </p:nvSpPr>
        <p:spPr>
          <a:xfrm>
            <a:off x="1206500" y="4248504"/>
            <a:ext cx="15956155" cy="8256012"/>
          </a:xfrm>
          <a:prstGeom prst="rect">
            <a:avLst/>
          </a:prstGeom>
        </p:spPr>
        <p:txBody>
          <a:bodyPr/>
          <a:lstStyle/>
          <a:p>
            <a:pPr marL="524255" indent="-524255" defTabSz="2096971">
              <a:spcBef>
                <a:spcPts val="3800"/>
              </a:spcBef>
              <a:defRPr sz="4128"/>
            </a:pPr>
            <a:r>
              <a:t>Aside from gender, race and ethnicity, </a:t>
            </a:r>
            <a:r>
              <a:rPr i="1"/>
              <a:t>how</a:t>
            </a:r>
            <a:r>
              <a:t> people interact with software varies, research has shown key inclusiveness </a:t>
            </a:r>
            <a:r>
              <a:rPr i="1"/>
              <a:t>facets</a:t>
            </a:r>
            <a:r>
              <a:t>:</a:t>
            </a:r>
          </a:p>
          <a:p>
            <a:pPr marL="1048511" lvl="1" indent="-524255" defTabSz="2096971">
              <a:spcBef>
                <a:spcPts val="3800"/>
              </a:spcBef>
              <a:defRPr sz="4128"/>
            </a:pPr>
            <a:r>
              <a:t>Motivations </a:t>
            </a:r>
          </a:p>
          <a:p>
            <a:pPr marL="1048511" lvl="1" indent="-524255" defTabSz="2096971">
              <a:spcBef>
                <a:spcPts val="3800"/>
              </a:spcBef>
              <a:defRPr sz="4128"/>
            </a:pPr>
            <a:r>
              <a:t>Information processing style</a:t>
            </a:r>
          </a:p>
          <a:p>
            <a:pPr marL="1048511" lvl="1" indent="-524255" defTabSz="2096971">
              <a:spcBef>
                <a:spcPts val="3800"/>
              </a:spcBef>
              <a:defRPr sz="4128"/>
            </a:pPr>
            <a:r>
              <a:t>Computer self-efficacy </a:t>
            </a:r>
          </a:p>
          <a:p>
            <a:pPr marL="1048511" lvl="1" indent="-524255" defTabSz="2096971">
              <a:spcBef>
                <a:spcPts val="3800"/>
              </a:spcBef>
              <a:defRPr sz="4128"/>
            </a:pPr>
            <a:r>
              <a:t>Risk averseness</a:t>
            </a:r>
          </a:p>
          <a:p>
            <a:pPr marL="1048511" lvl="1" indent="-524255" defTabSz="2096971">
              <a:spcBef>
                <a:spcPts val="3800"/>
              </a:spcBef>
              <a:defRPr sz="4128"/>
            </a:pPr>
            <a:r>
              <a:t>Tech learning style</a:t>
            </a:r>
          </a:p>
          <a:p>
            <a:pPr marL="524255" indent="-524255" defTabSz="2096971">
              <a:spcBef>
                <a:spcPts val="3800"/>
              </a:spcBef>
              <a:defRPr sz="4128"/>
            </a:pPr>
            <a:r>
              <a:t>Idea: Perform </a:t>
            </a:r>
            <a:r>
              <a:rPr i="1"/>
              <a:t>cognitive walkthrough</a:t>
            </a:r>
            <a:r>
              <a:t> of our software, through the lens of someone else</a:t>
            </a:r>
          </a:p>
        </p:txBody>
      </p:sp>
      <p:pic>
        <p:nvPicPr>
          <p:cNvPr id="152" name="Google Shape;99;p14" descr="Google Shape;99;p14"/>
          <p:cNvPicPr>
            <a:picLocks noChangeAspect="1"/>
          </p:cNvPicPr>
          <p:nvPr/>
        </p:nvPicPr>
        <p:blipFill>
          <a:blip r:embed="rId3"/>
          <a:stretch>
            <a:fillRect/>
          </a:stretch>
        </p:blipFill>
        <p:spPr>
          <a:xfrm>
            <a:off x="18724185" y="3714308"/>
            <a:ext cx="1953078" cy="2311937"/>
          </a:xfrm>
          <a:prstGeom prst="rect">
            <a:avLst/>
          </a:prstGeom>
          <a:ln w="12700">
            <a:miter lim="400000"/>
          </a:ln>
        </p:spPr>
      </p:pic>
      <p:grpSp>
        <p:nvGrpSpPr>
          <p:cNvPr id="156" name="Google Shape;100;p14"/>
          <p:cNvGrpSpPr/>
          <p:nvPr/>
        </p:nvGrpSpPr>
        <p:grpSpPr>
          <a:xfrm>
            <a:off x="16088185" y="8119285"/>
            <a:ext cx="7225077" cy="2362342"/>
            <a:chOff x="0" y="0"/>
            <a:chExt cx="7225075" cy="2362340"/>
          </a:xfrm>
        </p:grpSpPr>
        <p:pic>
          <p:nvPicPr>
            <p:cNvPr id="153" name="Google Shape;101;p14" descr="Google Shape;101;p14"/>
            <p:cNvPicPr>
              <a:picLocks noChangeAspect="1"/>
            </p:cNvPicPr>
            <p:nvPr/>
          </p:nvPicPr>
          <p:blipFill>
            <a:blip r:embed="rId4"/>
            <a:stretch>
              <a:fillRect/>
            </a:stretch>
          </p:blipFill>
          <p:spPr>
            <a:xfrm>
              <a:off x="0" y="172873"/>
              <a:ext cx="1949040" cy="2016593"/>
            </a:xfrm>
            <a:prstGeom prst="rect">
              <a:avLst/>
            </a:prstGeom>
            <a:ln w="12700" cap="flat">
              <a:noFill/>
              <a:miter lim="400000"/>
            </a:ln>
            <a:effectLst/>
          </p:spPr>
        </p:pic>
        <p:pic>
          <p:nvPicPr>
            <p:cNvPr id="154" name="Google Shape;102;p14" descr="Google Shape;102;p14"/>
            <p:cNvPicPr>
              <a:picLocks noChangeAspect="1"/>
            </p:cNvPicPr>
            <p:nvPr/>
          </p:nvPicPr>
          <p:blipFill>
            <a:blip r:embed="rId5"/>
            <a:stretch>
              <a:fillRect/>
            </a:stretch>
          </p:blipFill>
          <p:spPr>
            <a:xfrm>
              <a:off x="2623338" y="131928"/>
              <a:ext cx="1953078" cy="2098485"/>
            </a:xfrm>
            <a:prstGeom prst="rect">
              <a:avLst/>
            </a:prstGeom>
            <a:ln w="12700" cap="flat">
              <a:noFill/>
              <a:miter lim="400000"/>
            </a:ln>
            <a:effectLst/>
          </p:spPr>
        </p:pic>
        <p:pic>
          <p:nvPicPr>
            <p:cNvPr id="155" name="Google Shape;103;p14" descr="Google Shape;103;p14"/>
            <p:cNvPicPr>
              <a:picLocks noChangeAspect="1"/>
            </p:cNvPicPr>
            <p:nvPr/>
          </p:nvPicPr>
          <p:blipFill>
            <a:blip r:embed="rId6"/>
            <a:stretch>
              <a:fillRect/>
            </a:stretch>
          </p:blipFill>
          <p:spPr>
            <a:xfrm>
              <a:off x="5271998" y="0"/>
              <a:ext cx="1953078" cy="2362341"/>
            </a:xfrm>
            <a:prstGeom prst="rect">
              <a:avLst/>
            </a:prstGeom>
            <a:ln w="12700" cap="flat">
              <a:noFill/>
              <a:miter lim="400000"/>
            </a:ln>
            <a:effectLst/>
          </p:spPr>
        </p:pic>
      </p:grpSp>
      <p:grpSp>
        <p:nvGrpSpPr>
          <p:cNvPr id="159" name="Google Shape;104;p14"/>
          <p:cNvGrpSpPr/>
          <p:nvPr/>
        </p:nvGrpSpPr>
        <p:grpSpPr>
          <a:xfrm>
            <a:off x="15260573" y="7882779"/>
            <a:ext cx="8880299" cy="2911092"/>
            <a:chOff x="0" y="0"/>
            <a:chExt cx="8880297" cy="2911090"/>
          </a:xfrm>
        </p:grpSpPr>
        <p:sp>
          <p:nvSpPr>
            <p:cNvPr id="157" name="Google Shape;105;p14"/>
            <p:cNvSpPr/>
            <p:nvPr/>
          </p:nvSpPr>
          <p:spPr>
            <a:xfrm>
              <a:off x="-1" y="235235"/>
              <a:ext cx="8880299" cy="2675855"/>
            </a:xfrm>
            <a:prstGeom prst="line">
              <a:avLst/>
            </a:prstGeom>
            <a:noFill/>
            <a:ln w="76200" cap="flat">
              <a:solidFill>
                <a:srgbClr val="FF0000"/>
              </a:solidFill>
              <a:prstDash val="solid"/>
              <a:miter lim="8000"/>
            </a:ln>
            <a:effectLst/>
          </p:spPr>
          <p:txBody>
            <a:bodyPr wrap="square" lIns="0" tIns="0" rIns="0" bIns="0" numCol="1" anchor="t">
              <a:noAutofit/>
            </a:bodyPr>
            <a:lstStyle/>
            <a:p>
              <a:pPr algn="l" defTabSz="914400">
                <a:defRPr sz="1400">
                  <a:solidFill>
                    <a:srgbClr val="000000"/>
                  </a:solidFill>
                  <a:latin typeface="Arial"/>
                  <a:ea typeface="Arial"/>
                  <a:cs typeface="Arial"/>
                  <a:sym typeface="Arial"/>
                </a:defRPr>
              </a:pPr>
              <a:endParaRPr/>
            </a:p>
          </p:txBody>
        </p:sp>
        <p:sp>
          <p:nvSpPr>
            <p:cNvPr id="158" name="Google Shape;106;p14"/>
            <p:cNvSpPr/>
            <p:nvPr/>
          </p:nvSpPr>
          <p:spPr>
            <a:xfrm flipH="1">
              <a:off x="0" y="-1"/>
              <a:ext cx="8880296" cy="2911092"/>
            </a:xfrm>
            <a:prstGeom prst="line">
              <a:avLst/>
            </a:prstGeom>
            <a:noFill/>
            <a:ln w="76200" cap="flat">
              <a:solidFill>
                <a:srgbClr val="FF0000"/>
              </a:solidFill>
              <a:prstDash val="solid"/>
              <a:miter lim="8000"/>
            </a:ln>
            <a:effectLst/>
          </p:spPr>
          <p:txBody>
            <a:bodyPr wrap="square" lIns="0" tIns="0" rIns="0" bIns="0" numCol="1" anchor="t">
              <a:noAutofit/>
            </a:bodyPr>
            <a:lstStyle/>
            <a:p>
              <a:pPr algn="l" defTabSz="914400">
                <a:defRPr sz="1400">
                  <a:solidFill>
                    <a:srgbClr val="000000"/>
                  </a:solidFill>
                  <a:latin typeface="Arial"/>
                  <a:ea typeface="Arial"/>
                  <a:cs typeface="Arial"/>
                  <a:sym typeface="Arial"/>
                </a:defRPr>
              </a:pPr>
              <a:endParaRPr/>
            </a:p>
          </p:txBody>
        </p:sp>
      </p:grpSp>
      <p:pic>
        <p:nvPicPr>
          <p:cNvPr id="160" name="Image" descr="Image"/>
          <p:cNvPicPr>
            <a:picLocks noChangeAspect="1"/>
          </p:cNvPicPr>
          <p:nvPr/>
        </p:nvPicPr>
        <p:blipFill>
          <a:blip r:embed="rId7"/>
          <a:stretch>
            <a:fillRect/>
          </a:stretch>
        </p:blipFill>
        <p:spPr>
          <a:xfrm>
            <a:off x="9812087" y="5924550"/>
            <a:ext cx="5626101" cy="1866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advAuto="0"/>
      <p:bldP spid="156" grpId="0" animBg="1" advAuto="0"/>
      <p:bldP spid="159"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enderMag: Gender Inclusiveness Magnifier"/>
          <p:cNvSpPr txBox="1">
            <a:spLocks noGrp="1"/>
          </p:cNvSpPr>
          <p:nvPr>
            <p:ph type="title"/>
          </p:nvPr>
        </p:nvSpPr>
        <p:spPr>
          <a:prstGeom prst="rect">
            <a:avLst/>
          </a:prstGeom>
        </p:spPr>
        <p:txBody>
          <a:bodyPr/>
          <a:lstStyle>
            <a:lvl1pPr defTabSz="2413955">
              <a:defRPr sz="8415" spc="-168"/>
            </a:lvl1pPr>
          </a:lstStyle>
          <a:p>
            <a:r>
              <a:t>GenderMag: Gender Inclusiveness Magnifier</a:t>
            </a:r>
          </a:p>
        </p:txBody>
      </p:sp>
      <p:sp>
        <p:nvSpPr>
          <p:cNvPr id="165" name="Persona-based evalua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Persona-based evaluation</a:t>
            </a:r>
          </a:p>
        </p:txBody>
      </p:sp>
      <p:sp>
        <p:nvSpPr>
          <p:cNvPr id="166" name="http://gendermag.org/foundations.php"/>
          <p:cNvSpPr txBox="1"/>
          <p:nvPr/>
        </p:nvSpPr>
        <p:spPr>
          <a:xfrm>
            <a:off x="74234" y="13182121"/>
            <a:ext cx="535076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http://gendermag.org/foundations.php</a:t>
            </a:r>
          </a:p>
        </p:txBody>
      </p:sp>
      <p:pic>
        <p:nvPicPr>
          <p:cNvPr id="167" name="AbbyPersona-electronicallyCustomizable.pdf" descr="AbbyPersona-electronicallyCustomizable.pdf"/>
          <p:cNvPicPr>
            <a:picLocks noChangeAspect="1"/>
          </p:cNvPicPr>
          <p:nvPr/>
        </p:nvPicPr>
        <p:blipFill>
          <a:blip r:embed="rId4"/>
          <a:stretch>
            <a:fillRect/>
          </a:stretch>
        </p:blipFill>
        <p:spPr>
          <a:xfrm>
            <a:off x="5654273" y="3373778"/>
            <a:ext cx="14184601" cy="10638452"/>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GenderMag: Gender Inclusiveness Magnifier"/>
          <p:cNvSpPr txBox="1">
            <a:spLocks noGrp="1"/>
          </p:cNvSpPr>
          <p:nvPr>
            <p:ph type="title"/>
          </p:nvPr>
        </p:nvSpPr>
        <p:spPr>
          <a:prstGeom prst="rect">
            <a:avLst/>
          </a:prstGeom>
        </p:spPr>
        <p:txBody>
          <a:bodyPr/>
          <a:lstStyle>
            <a:lvl1pPr defTabSz="2413955">
              <a:defRPr sz="8415" spc="-168"/>
            </a:lvl1pPr>
          </a:lstStyle>
          <a:p>
            <a:r>
              <a:t>GenderMag: Gender Inclusiveness Magnifier</a:t>
            </a:r>
          </a:p>
        </p:txBody>
      </p:sp>
      <p:sp>
        <p:nvSpPr>
          <p:cNvPr id="172" name="Persona-based evalua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Persona-based evaluation</a:t>
            </a:r>
          </a:p>
        </p:txBody>
      </p:sp>
      <p:sp>
        <p:nvSpPr>
          <p:cNvPr id="173" name="Step through a use case for your tool, acting as the persona…"/>
          <p:cNvSpPr txBox="1">
            <a:spLocks noGrp="1"/>
          </p:cNvSpPr>
          <p:nvPr>
            <p:ph type="body" sz="half" idx="1"/>
          </p:nvPr>
        </p:nvSpPr>
        <p:spPr>
          <a:xfrm>
            <a:off x="1206500" y="4248504"/>
            <a:ext cx="9890409" cy="8256012"/>
          </a:xfrm>
          <a:prstGeom prst="rect">
            <a:avLst/>
          </a:prstGeom>
        </p:spPr>
        <p:txBody>
          <a:bodyPr/>
          <a:lstStyle/>
          <a:p>
            <a:r>
              <a:t>Step through a use case for your tool, acting as the persona</a:t>
            </a:r>
          </a:p>
          <a:p>
            <a:r>
              <a:t>Avoid jumping to conclusions - work in a group with multiple evaluators, take notes of issues as they occur</a:t>
            </a:r>
          </a:p>
          <a:p>
            <a:r>
              <a:t>Compare to heuristic evaluation (week 6)</a:t>
            </a:r>
          </a:p>
        </p:txBody>
      </p:sp>
      <p:sp>
        <p:nvSpPr>
          <p:cNvPr id="174" name="http://gendermag.org/Docs/GenderMagHandout-2020-0106-1649.pdf"/>
          <p:cNvSpPr txBox="1"/>
          <p:nvPr/>
        </p:nvSpPr>
        <p:spPr>
          <a:xfrm>
            <a:off x="235762" y="12835612"/>
            <a:ext cx="964783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3"/>
              </a:defRPr>
            </a:lvl1pPr>
          </a:lstStyle>
          <a:p>
            <a:pPr>
              <a:defRPr u="none"/>
            </a:pPr>
            <a:r>
              <a:rPr u="sng">
                <a:hlinkClick r:id="rId3"/>
              </a:rPr>
              <a:t>http://gendermag.org/Docs/GenderMagHandout-2020-0106-1649.pdf</a:t>
            </a:r>
          </a:p>
        </p:txBody>
      </p:sp>
      <p:pic>
        <p:nvPicPr>
          <p:cNvPr id="175" name="Image" descr="Image"/>
          <p:cNvPicPr>
            <a:picLocks noChangeAspect="1"/>
          </p:cNvPicPr>
          <p:nvPr/>
        </p:nvPicPr>
        <p:blipFill>
          <a:blip r:embed="rId4"/>
          <a:stretch>
            <a:fillRect/>
          </a:stretch>
        </p:blipFill>
        <p:spPr>
          <a:xfrm>
            <a:off x="11383495" y="3503704"/>
            <a:ext cx="13029458" cy="974561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he Curb Cut Effect"/>
          <p:cNvSpPr txBox="1">
            <a:spLocks noGrp="1"/>
          </p:cNvSpPr>
          <p:nvPr>
            <p:ph type="title"/>
          </p:nvPr>
        </p:nvSpPr>
        <p:spPr>
          <a:prstGeom prst="rect">
            <a:avLst/>
          </a:prstGeom>
        </p:spPr>
        <p:txBody>
          <a:bodyPr/>
          <a:lstStyle/>
          <a:p>
            <a:r>
              <a:t>The Curb Cut Effect</a:t>
            </a:r>
          </a:p>
        </p:txBody>
      </p:sp>
      <p:sp>
        <p:nvSpPr>
          <p:cNvPr id="180" name="Slide Subtitle"/>
          <p:cNvSpPr txBox="1">
            <a:spLocks noGrp="1"/>
          </p:cNvSpPr>
          <p:nvPr>
            <p:ph type="body" idx="21"/>
          </p:nvPr>
        </p:nvSpPr>
        <p:spPr>
          <a:prstGeom prst="rect">
            <a:avLst/>
          </a:prstGeom>
        </p:spPr>
        <p:txBody>
          <a:bodyPr/>
          <a:lstStyle/>
          <a:p>
            <a:endParaRPr/>
          </a:p>
        </p:txBody>
      </p:sp>
      <p:sp>
        <p:nvSpPr>
          <p:cNvPr id="181" name="Slide bullet text"/>
          <p:cNvSpPr txBox="1">
            <a:spLocks noGrp="1"/>
          </p:cNvSpPr>
          <p:nvPr>
            <p:ph type="body" idx="1"/>
          </p:nvPr>
        </p:nvSpPr>
        <p:spPr>
          <a:prstGeom prst="rect">
            <a:avLst/>
          </a:prstGeom>
        </p:spPr>
        <p:txBody>
          <a:bodyPr/>
          <a:lstStyle/>
          <a:p>
            <a:endParaRPr/>
          </a:p>
        </p:txBody>
      </p:sp>
      <p:pic>
        <p:nvPicPr>
          <p:cNvPr id="182" name="46424316355_57d9726a74_o.jpeg" descr="46424316355_57d9726a74_o.jpeg"/>
          <p:cNvPicPr>
            <a:picLocks noChangeAspect="1"/>
          </p:cNvPicPr>
          <p:nvPr/>
        </p:nvPicPr>
        <p:blipFill>
          <a:blip r:embed="rId3"/>
          <a:srcRect b="25527"/>
          <a:stretch>
            <a:fillRect/>
          </a:stretch>
        </p:blipFill>
        <p:spPr>
          <a:xfrm>
            <a:off x="3048000" y="2694387"/>
            <a:ext cx="18288000" cy="10214717"/>
          </a:xfrm>
          <a:prstGeom prst="rect">
            <a:avLst/>
          </a:prstGeom>
          <a:ln w="12700">
            <a:miter lim="400000"/>
          </a:ln>
        </p:spPr>
      </p:pic>
      <p:sp>
        <p:nvSpPr>
          <p:cNvPr id="183" name="“Curb Cuts” by Mike Gifford, CC BY-NC 2.0"/>
          <p:cNvSpPr txBox="1"/>
          <p:nvPr/>
        </p:nvSpPr>
        <p:spPr>
          <a:xfrm>
            <a:off x="9156344" y="13090880"/>
            <a:ext cx="607131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“Curb Cuts” by Mike Gifford, CC BY-NC 2.0</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Usability Testing"/>
          <p:cNvSpPr txBox="1">
            <a:spLocks noGrp="1"/>
          </p:cNvSpPr>
          <p:nvPr>
            <p:ph type="title"/>
          </p:nvPr>
        </p:nvSpPr>
        <p:spPr>
          <a:prstGeom prst="rect">
            <a:avLst/>
          </a:prstGeom>
        </p:spPr>
        <p:txBody>
          <a:bodyPr/>
          <a:lstStyle/>
          <a:p>
            <a:r>
              <a:t>Usability Testing</a:t>
            </a:r>
          </a:p>
        </p:txBody>
      </p:sp>
      <p:sp>
        <p:nvSpPr>
          <p:cNvPr id="188" name="Directly measuring the usability and inclusivity of our softwar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Directly measuring the usability and inclusivity of our software</a:t>
            </a:r>
          </a:p>
        </p:txBody>
      </p:sp>
      <p:sp>
        <p:nvSpPr>
          <p:cNvPr id="189" name="Observe real users interacting with your software - provide each user with a task, monitor their progress towards completing that task…"/>
          <p:cNvSpPr txBox="1">
            <a:spLocks noGrp="1"/>
          </p:cNvSpPr>
          <p:nvPr>
            <p:ph type="body" sz="half" idx="1"/>
          </p:nvPr>
        </p:nvSpPr>
        <p:spPr>
          <a:xfrm>
            <a:off x="1206500" y="3411106"/>
            <a:ext cx="21971000" cy="4825786"/>
          </a:xfrm>
          <a:prstGeom prst="rect">
            <a:avLst/>
          </a:prstGeom>
        </p:spPr>
        <p:txBody>
          <a:bodyPr/>
          <a:lstStyle/>
          <a:p>
            <a:pPr marL="566927" indent="-566927" defTabSz="2267655">
              <a:spcBef>
                <a:spcPts val="4100"/>
              </a:spcBef>
              <a:defRPr sz="4464"/>
            </a:pPr>
            <a:r>
              <a:t>Observe real users interacting with your software - provide each user with a task, monitor their progress towards completing that task</a:t>
            </a:r>
          </a:p>
          <a:p>
            <a:pPr marL="566927" indent="-566927" defTabSz="2267655">
              <a:spcBef>
                <a:spcPts val="4100"/>
              </a:spcBef>
              <a:defRPr sz="4464"/>
            </a:pPr>
            <a:r>
              <a:t>Consider a diverse set of users that represent those who will use your software</a:t>
            </a:r>
          </a:p>
          <a:p>
            <a:pPr marL="566927" indent="-566927" defTabSz="2267655">
              <a:spcBef>
                <a:spcPts val="4100"/>
              </a:spcBef>
              <a:defRPr sz="4464"/>
            </a:pPr>
            <a:r>
              <a:t>Validate problems (and fixes) that you identify in cognitive walkthroughs</a:t>
            </a:r>
          </a:p>
          <a:p>
            <a:pPr marL="566927" indent="-566927" defTabSz="2267655">
              <a:spcBef>
                <a:spcPts val="4100"/>
              </a:spcBef>
              <a:defRPr sz="4464"/>
            </a:pPr>
            <a:r>
              <a:t>Example: applying GenderMag + usability testing for </a:t>
            </a:r>
            <a:r>
              <a:rPr u="sng">
                <a:hlinkClick r:id="rId3"/>
              </a:rPr>
              <a:t>Microsoft Academic</a:t>
            </a:r>
          </a:p>
        </p:txBody>
      </p:sp>
      <p:pic>
        <p:nvPicPr>
          <p:cNvPr id="190" name="Image" descr="Image"/>
          <p:cNvPicPr>
            <a:picLocks noChangeAspect="1"/>
          </p:cNvPicPr>
          <p:nvPr/>
        </p:nvPicPr>
        <p:blipFill>
          <a:blip r:embed="rId4"/>
          <a:stretch>
            <a:fillRect/>
          </a:stretch>
        </p:blipFill>
        <p:spPr>
          <a:xfrm>
            <a:off x="9486900" y="8996813"/>
            <a:ext cx="5410200" cy="4038601"/>
          </a:xfrm>
          <a:prstGeom prst="rect">
            <a:avLst/>
          </a:prstGeom>
          <a:ln w="12700">
            <a:miter lim="400000"/>
          </a:ln>
        </p:spPr>
      </p:pic>
      <p:pic>
        <p:nvPicPr>
          <p:cNvPr id="191" name="Image" descr="Image"/>
          <p:cNvPicPr>
            <a:picLocks noChangeAspect="1"/>
          </p:cNvPicPr>
          <p:nvPr/>
        </p:nvPicPr>
        <p:blipFill>
          <a:blip r:embed="rId5"/>
          <a:stretch>
            <a:fillRect/>
          </a:stretch>
        </p:blipFill>
        <p:spPr>
          <a:xfrm>
            <a:off x="17540972" y="9415913"/>
            <a:ext cx="5588001" cy="3200401"/>
          </a:xfrm>
          <a:prstGeom prst="rect">
            <a:avLst/>
          </a:prstGeom>
          <a:ln w="12700">
            <a:miter lim="400000"/>
          </a:ln>
        </p:spPr>
      </p:pic>
      <p:sp>
        <p:nvSpPr>
          <p:cNvPr id="192" name="ftp://ftp.cs.orst.edu/pub/burnett/chi19-GenderMag-findToFix.pdf"/>
          <p:cNvSpPr txBox="1"/>
          <p:nvPr/>
        </p:nvSpPr>
        <p:spPr>
          <a:xfrm>
            <a:off x="7734300" y="13095494"/>
            <a:ext cx="8915401"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6"/>
              </a:defRPr>
            </a:lvl1pPr>
          </a:lstStyle>
          <a:p>
            <a:pPr>
              <a:defRPr u="none"/>
            </a:pPr>
            <a:r>
              <a:rPr u="sng">
                <a:hlinkClick r:id="rId6"/>
              </a:rPr>
              <a:t>ftp://ftp.cs.orst.edu/pub/burnett/chi19-GenderMag-findToFix.pdf</a:t>
            </a:r>
          </a:p>
        </p:txBody>
      </p:sp>
      <p:pic>
        <p:nvPicPr>
          <p:cNvPr id="193" name="Image" descr="Image"/>
          <p:cNvPicPr>
            <a:picLocks noChangeAspect="1"/>
          </p:cNvPicPr>
          <p:nvPr/>
        </p:nvPicPr>
        <p:blipFill>
          <a:blip r:embed="rId7"/>
          <a:stretch>
            <a:fillRect/>
          </a:stretch>
        </p:blipFill>
        <p:spPr>
          <a:xfrm>
            <a:off x="704582" y="8365845"/>
            <a:ext cx="7018756" cy="5300538"/>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Usability Testing"/>
          <p:cNvSpPr txBox="1">
            <a:spLocks noGrp="1"/>
          </p:cNvSpPr>
          <p:nvPr>
            <p:ph type="title"/>
          </p:nvPr>
        </p:nvSpPr>
        <p:spPr>
          <a:prstGeom prst="rect">
            <a:avLst/>
          </a:prstGeom>
        </p:spPr>
        <p:txBody>
          <a:bodyPr/>
          <a:lstStyle/>
          <a:p>
            <a:r>
              <a:t>Usability Testing</a:t>
            </a:r>
          </a:p>
        </p:txBody>
      </p:sp>
      <p:sp>
        <p:nvSpPr>
          <p:cNvPr id="198" name="Evaluating Accessibilit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Evaluating Accessibility</a:t>
            </a:r>
          </a:p>
        </p:txBody>
      </p:sp>
      <p:sp>
        <p:nvSpPr>
          <p:cNvPr id="199" name="Check for conformance with requirements of standards…"/>
          <p:cNvSpPr txBox="1">
            <a:spLocks noGrp="1"/>
          </p:cNvSpPr>
          <p:nvPr>
            <p:ph type="body" sz="half" idx="1"/>
          </p:nvPr>
        </p:nvSpPr>
        <p:spPr>
          <a:xfrm>
            <a:off x="1206500" y="4248504"/>
            <a:ext cx="13578226" cy="8256012"/>
          </a:xfrm>
          <a:prstGeom prst="rect">
            <a:avLst/>
          </a:prstGeom>
        </p:spPr>
        <p:txBody>
          <a:bodyPr/>
          <a:lstStyle/>
          <a:p>
            <a:r>
              <a:t>Check for conformance with requirements of standards</a:t>
            </a:r>
          </a:p>
          <a:p>
            <a:r>
              <a:t>Involve users in your evaluation - simply “meeting a standard” does not guarantee accessibility</a:t>
            </a:r>
          </a:p>
        </p:txBody>
      </p:sp>
      <p:pic>
        <p:nvPicPr>
          <p:cNvPr id="200" name="Image" descr="Image"/>
          <p:cNvPicPr>
            <a:picLocks noChangeAspect="1"/>
          </p:cNvPicPr>
          <p:nvPr/>
        </p:nvPicPr>
        <p:blipFill>
          <a:blip r:embed="rId3"/>
          <a:stretch>
            <a:fillRect/>
          </a:stretch>
        </p:blipFill>
        <p:spPr>
          <a:xfrm>
            <a:off x="14591805" y="0"/>
            <a:ext cx="10180321" cy="13716001"/>
          </a:xfrm>
          <a:prstGeom prst="rect">
            <a:avLst/>
          </a:prstGeom>
          <a:ln w="12700">
            <a:miter lim="400000"/>
          </a:ln>
        </p:spPr>
      </p:pic>
      <p:sp>
        <p:nvSpPr>
          <p:cNvPr id="201" name="https://www.w3.org/WAI/test-evaluate/"/>
          <p:cNvSpPr txBox="1"/>
          <p:nvPr/>
        </p:nvSpPr>
        <p:spPr>
          <a:xfrm>
            <a:off x="9487661" y="13007657"/>
            <a:ext cx="540867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https://www.w3.org/WAI/test-evaluate/</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Usability Testing"/>
          <p:cNvSpPr txBox="1">
            <a:spLocks noGrp="1"/>
          </p:cNvSpPr>
          <p:nvPr>
            <p:ph type="title"/>
          </p:nvPr>
        </p:nvSpPr>
        <p:spPr>
          <a:prstGeom prst="rect">
            <a:avLst/>
          </a:prstGeom>
        </p:spPr>
        <p:txBody>
          <a:bodyPr/>
          <a:lstStyle/>
          <a:p>
            <a:r>
              <a:t>Usability Testing</a:t>
            </a:r>
          </a:p>
        </p:txBody>
      </p:sp>
      <p:sp>
        <p:nvSpPr>
          <p:cNvPr id="206" name="For some software, we are nothing like our us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For some software, we are </a:t>
            </a:r>
            <a:r>
              <a:rPr i="1"/>
              <a:t>nothing</a:t>
            </a:r>
            <a:r>
              <a:t> like our users</a:t>
            </a:r>
          </a:p>
        </p:txBody>
      </p:sp>
      <p:pic>
        <p:nvPicPr>
          <p:cNvPr id="207" name="theirs_vs_ours_CommoditySwap-1.png" descr="theirs_vs_ours_CommoditySwap-1.png"/>
          <p:cNvPicPr>
            <a:picLocks noChangeAspect="1"/>
          </p:cNvPicPr>
          <p:nvPr/>
        </p:nvPicPr>
        <p:blipFill>
          <a:blip r:embed="rId3"/>
          <a:srcRect l="53085" t="6516" r="6971" b="63077"/>
          <a:stretch>
            <a:fillRect/>
          </a:stretch>
        </p:blipFill>
        <p:spPr>
          <a:xfrm>
            <a:off x="14475504" y="4695001"/>
            <a:ext cx="5101822" cy="6483335"/>
          </a:xfrm>
          <a:prstGeom prst="rect">
            <a:avLst/>
          </a:prstGeom>
          <a:ln w="12700">
            <a:miter lim="400000"/>
          </a:ln>
        </p:spPr>
      </p:pic>
      <p:pic>
        <p:nvPicPr>
          <p:cNvPr id="208" name="Image" descr="Image"/>
          <p:cNvPicPr>
            <a:picLocks noChangeAspect="1"/>
          </p:cNvPicPr>
          <p:nvPr/>
        </p:nvPicPr>
        <p:blipFill>
          <a:blip r:embed="rId4"/>
          <a:stretch>
            <a:fillRect/>
          </a:stretch>
        </p:blipFill>
        <p:spPr>
          <a:xfrm>
            <a:off x="3841019" y="4695001"/>
            <a:ext cx="7691584" cy="9051589"/>
          </a:xfrm>
          <a:prstGeom prst="rect">
            <a:avLst/>
          </a:prstGeom>
          <a:ln w="12700">
            <a:miter lim="400000"/>
          </a:ln>
        </p:spPr>
      </p:pic>
      <p:pic>
        <p:nvPicPr>
          <p:cNvPr id="209" name="Image" descr="Image"/>
          <p:cNvPicPr>
            <a:picLocks noChangeAspect="1"/>
          </p:cNvPicPr>
          <p:nvPr/>
        </p:nvPicPr>
        <p:blipFill>
          <a:blip r:embed="rId5"/>
          <a:stretch>
            <a:fillRect/>
          </a:stretch>
        </p:blipFill>
        <p:spPr>
          <a:xfrm>
            <a:off x="11798846" y="4695001"/>
            <a:ext cx="2087433" cy="8111165"/>
          </a:xfrm>
          <a:prstGeom prst="rect">
            <a:avLst/>
          </a:prstGeom>
          <a:ln w="12700">
            <a:miter lim="400000"/>
          </a:ln>
        </p:spPr>
      </p:pic>
      <p:sp>
        <p:nvSpPr>
          <p:cNvPr id="210" name="Commodity swap screens &amp; story © 2016, Brad Paley"/>
          <p:cNvSpPr txBox="1"/>
          <p:nvPr/>
        </p:nvSpPr>
        <p:spPr>
          <a:xfrm>
            <a:off x="14231449" y="11262316"/>
            <a:ext cx="6807353"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9">
              <a:defRPr sz="2200"/>
            </a:lvl1pPr>
          </a:lstStyle>
          <a:p>
            <a:r>
              <a:t>Commodity swap screens &amp; story © 2016, Brad Paley</a:t>
            </a:r>
          </a:p>
        </p:txBody>
      </p:sp>
      <p:sp>
        <p:nvSpPr>
          <p:cNvPr id="211" name="http://didi.co/consulting/"/>
          <p:cNvSpPr txBox="1"/>
          <p:nvPr/>
        </p:nvSpPr>
        <p:spPr>
          <a:xfrm>
            <a:off x="14257251" y="11660406"/>
            <a:ext cx="3167889"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9">
              <a:defRPr sz="2200" u="sng">
                <a:hlinkClick r:id="rId6"/>
              </a:defRPr>
            </a:lvl1pPr>
          </a:lstStyle>
          <a:p>
            <a:pPr>
              <a:defRPr u="none"/>
            </a:pPr>
            <a:r>
              <a:rPr u="sng">
                <a:hlinkClick r:id="rId6"/>
              </a:rPr>
              <a:t>http://didi.co/consulting/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advAuto="0"/>
      <p:bldP spid="209"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16" name="A/B Testi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a:t>
            </a:r>
          </a:p>
        </p:txBody>
      </p:sp>
      <p:sp>
        <p:nvSpPr>
          <p:cNvPr id="217" name="Ways to test new features for usability, popularity, performance without a focus group…"/>
          <p:cNvSpPr txBox="1">
            <a:spLocks noGrp="1"/>
          </p:cNvSpPr>
          <p:nvPr>
            <p:ph type="body" idx="1"/>
          </p:nvPr>
        </p:nvSpPr>
        <p:spPr>
          <a:prstGeom prst="rect">
            <a:avLst/>
          </a:prstGeom>
        </p:spPr>
        <p:txBody>
          <a:bodyPr/>
          <a:lstStyle/>
          <a:p>
            <a:r>
              <a:t>Ways to test new features for usability, popularity, performance without a focus group</a:t>
            </a:r>
          </a:p>
          <a:p>
            <a:r>
              <a:t>Show 50% of your site visitors version A, 50% version B, collect metrics on each, decide which is better</a:t>
            </a:r>
          </a:p>
        </p:txBody>
      </p:sp>
      <p:pic>
        <p:nvPicPr>
          <p:cNvPr id="218" name="Image" descr="Image"/>
          <p:cNvPicPr>
            <a:picLocks noChangeAspect="1"/>
          </p:cNvPicPr>
          <p:nvPr/>
        </p:nvPicPr>
        <p:blipFill>
          <a:blip r:embed="rId3"/>
          <a:stretch>
            <a:fillRect/>
          </a:stretch>
        </p:blipFill>
        <p:spPr>
          <a:xfrm>
            <a:off x="6269232" y="7887257"/>
            <a:ext cx="11845536" cy="5736765"/>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Engineering Equitable Software"/>
          <p:cNvSpPr txBox="1">
            <a:spLocks noGrp="1"/>
          </p:cNvSpPr>
          <p:nvPr>
            <p:ph type="title"/>
          </p:nvPr>
        </p:nvSpPr>
        <p:spPr>
          <a:prstGeom prst="rect">
            <a:avLst/>
          </a:prstGeom>
        </p:spPr>
        <p:txBody>
          <a:bodyPr/>
          <a:lstStyle/>
          <a:p>
            <a:r>
              <a:t>Engineering Equitable Software</a:t>
            </a:r>
          </a:p>
        </p:txBody>
      </p:sp>
      <p:sp>
        <p:nvSpPr>
          <p:cNvPr id="132" name="Slide Subtitle"/>
          <p:cNvSpPr txBox="1">
            <a:spLocks noGrp="1"/>
          </p:cNvSpPr>
          <p:nvPr>
            <p:ph type="body" idx="21"/>
          </p:nvPr>
        </p:nvSpPr>
        <p:spPr>
          <a:prstGeom prst="rect">
            <a:avLst/>
          </a:prstGeom>
        </p:spPr>
        <p:txBody>
          <a:bodyPr/>
          <a:lstStyle/>
          <a:p>
            <a:endParaRPr/>
          </a:p>
        </p:txBody>
      </p:sp>
      <p:pic>
        <p:nvPicPr>
          <p:cNvPr id="133" name="Image" descr="Image"/>
          <p:cNvPicPr>
            <a:picLocks noChangeAspect="1"/>
          </p:cNvPicPr>
          <p:nvPr/>
        </p:nvPicPr>
        <p:blipFill>
          <a:blip r:embed="rId3"/>
          <a:stretch>
            <a:fillRect/>
          </a:stretch>
        </p:blipFill>
        <p:spPr>
          <a:xfrm>
            <a:off x="511071" y="5007524"/>
            <a:ext cx="5825698" cy="5825698"/>
          </a:xfrm>
          <a:prstGeom prst="rect">
            <a:avLst/>
          </a:prstGeom>
          <a:ln w="12700">
            <a:miter lim="400000"/>
          </a:ln>
        </p:spPr>
      </p:pic>
      <p:sp>
        <p:nvSpPr>
          <p:cNvPr id="134" name="“One mark of an exceptional engineer is the ability to understand how products can advantage and disadvantage different groups of human beings. Engineers are expected to have technical aptitude, but they should also have the discernment to know when to b"/>
          <p:cNvSpPr txBox="1"/>
          <p:nvPr/>
        </p:nvSpPr>
        <p:spPr>
          <a:xfrm>
            <a:off x="7538432" y="4435874"/>
            <a:ext cx="10018336" cy="60857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4300" spc="-85">
                <a:solidFill>
                  <a:srgbClr val="000000"/>
                </a:solidFill>
                <a:latin typeface="Helvetica Neue Medium"/>
                <a:ea typeface="Helvetica Neue Medium"/>
                <a:cs typeface="Helvetica Neue Medium"/>
                <a:sym typeface="Helvetica Neue Medium"/>
              </a:defRPr>
            </a:lvl1pPr>
          </a:lstStyle>
          <a:p>
            <a:r>
              <a:rPr sz="4800" dirty="0"/>
              <a:t>“One mark of an exceptional engineer is the ability to understand how products can advantage and disadvantage different groups of human beings. Engineers are expected to have technical aptitude, but they should also have the discernment to know when to build something and when not to."</a:t>
            </a:r>
          </a:p>
        </p:txBody>
      </p:sp>
      <p:sp>
        <p:nvSpPr>
          <p:cNvPr id="135" name="-Demma Rodriguez, Head of Equity Engineering @ Google"/>
          <p:cNvSpPr txBox="1"/>
          <p:nvPr/>
        </p:nvSpPr>
        <p:spPr>
          <a:xfrm>
            <a:off x="11801012" y="10855909"/>
            <a:ext cx="8739213" cy="1105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825500">
              <a:defRPr sz="3300" b="1">
                <a:solidFill>
                  <a:srgbClr val="000000"/>
                </a:solidFill>
              </a:defRPr>
            </a:pPr>
            <a:r>
              <a:rPr dirty="0"/>
              <a:t>-</a:t>
            </a:r>
            <a:r>
              <a:rPr dirty="0" err="1"/>
              <a:t>Demma</a:t>
            </a:r>
            <a:r>
              <a:rPr dirty="0"/>
              <a:t> Rodriguez,</a:t>
            </a:r>
            <a:br>
              <a:rPr dirty="0"/>
            </a:br>
            <a:r>
              <a:rPr dirty="0"/>
              <a:t>Head of Equity Engineering @ Google</a:t>
            </a:r>
          </a:p>
        </p:txBody>
      </p:sp>
      <p:sp>
        <p:nvSpPr>
          <p:cNvPr id="136" name="Quote: “Software Engineering at Google: Lessons Learned from Programming Over Time,” Wright, Winters and Manshreck, 2020 (O’Reilly)"/>
          <p:cNvSpPr txBox="1"/>
          <p:nvPr/>
        </p:nvSpPr>
        <p:spPr>
          <a:xfrm>
            <a:off x="3535883" y="13089486"/>
            <a:ext cx="1731223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9">
              <a:defRPr sz="2200"/>
            </a:lvl1pPr>
          </a:lstStyle>
          <a:p>
            <a:r>
              <a:t>Quote: “Software Engineering at Google: Lessons Learned from Programming Over Time,” Wright, Winters and Manshreck, 2020 (O’Reilly)</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23"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224" name="Used to test advertising strategies (and Facebook functionality)…"/>
          <p:cNvSpPr txBox="1">
            <a:spLocks noGrp="1"/>
          </p:cNvSpPr>
          <p:nvPr>
            <p:ph type="body" idx="1"/>
          </p:nvPr>
        </p:nvSpPr>
        <p:spPr>
          <a:prstGeom prst="rect">
            <a:avLst/>
          </a:prstGeom>
        </p:spPr>
        <p:txBody>
          <a:bodyPr/>
          <a:lstStyle/>
          <a:p>
            <a:r>
              <a:t>Used to test advertising strategies (and Facebook functionality)</a:t>
            </a:r>
          </a:p>
          <a:p>
            <a:r>
              <a:t>Segment audience and define KPIs, collect results</a:t>
            </a:r>
          </a:p>
        </p:txBody>
      </p:sp>
      <p:sp>
        <p:nvSpPr>
          <p:cNvPr id="225"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26"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27" name="Image" descr="Image"/>
          <p:cNvPicPr>
            <a:picLocks noChangeAspect="1"/>
          </p:cNvPicPr>
          <p:nvPr/>
        </p:nvPicPr>
        <p:blipFill>
          <a:blip r:embed="rId5"/>
          <a:stretch>
            <a:fillRect/>
          </a:stretch>
        </p:blipFill>
        <p:spPr>
          <a:xfrm>
            <a:off x="6211427" y="6306473"/>
            <a:ext cx="11961146" cy="670335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32"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233"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34"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35" name="Image" descr="Image"/>
          <p:cNvPicPr>
            <a:picLocks noChangeAspect="1"/>
          </p:cNvPicPr>
          <p:nvPr/>
        </p:nvPicPr>
        <p:blipFill>
          <a:blip r:embed="rId5"/>
          <a:stretch>
            <a:fillRect/>
          </a:stretch>
        </p:blipFill>
        <p:spPr>
          <a:xfrm>
            <a:off x="5692116" y="4688699"/>
            <a:ext cx="12999768" cy="7416685"/>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40"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241"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42"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43" name="Image" descr="Image"/>
          <p:cNvPicPr>
            <a:picLocks noChangeAspect="1"/>
          </p:cNvPicPr>
          <p:nvPr/>
        </p:nvPicPr>
        <p:blipFill>
          <a:blip r:embed="rId5"/>
          <a:stretch>
            <a:fillRect/>
          </a:stretch>
        </p:blipFill>
        <p:spPr>
          <a:xfrm>
            <a:off x="5433367" y="4594835"/>
            <a:ext cx="13517266" cy="7604414"/>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48"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249"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50"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51" name="Image" descr="Image"/>
          <p:cNvPicPr>
            <a:picLocks noChangeAspect="1"/>
          </p:cNvPicPr>
          <p:nvPr/>
        </p:nvPicPr>
        <p:blipFill>
          <a:blip r:embed="rId5"/>
          <a:stretch>
            <a:fillRect/>
          </a:stretch>
        </p:blipFill>
        <p:spPr>
          <a:xfrm>
            <a:off x="4670879" y="4455648"/>
            <a:ext cx="15042241" cy="847909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Engineering Equitable Software"/>
          <p:cNvSpPr txBox="1">
            <a:spLocks noGrp="1"/>
          </p:cNvSpPr>
          <p:nvPr>
            <p:ph type="title"/>
          </p:nvPr>
        </p:nvSpPr>
        <p:spPr>
          <a:prstGeom prst="rect">
            <a:avLst/>
          </a:prstGeom>
        </p:spPr>
        <p:txBody>
          <a:bodyPr/>
          <a:lstStyle/>
          <a:p>
            <a:r>
              <a:t>Engineering Equitable Software</a:t>
            </a:r>
          </a:p>
        </p:txBody>
      </p:sp>
      <p:sp>
        <p:nvSpPr>
          <p:cNvPr id="256" name="Key takeaway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Key takeaways</a:t>
            </a:r>
          </a:p>
        </p:txBody>
      </p:sp>
      <p:sp>
        <p:nvSpPr>
          <p:cNvPr id="257" name="With great power comes great responsibility…"/>
          <p:cNvSpPr txBox="1">
            <a:spLocks noGrp="1"/>
          </p:cNvSpPr>
          <p:nvPr>
            <p:ph type="body" idx="1"/>
          </p:nvPr>
        </p:nvSpPr>
        <p:spPr>
          <a:prstGeom prst="rect">
            <a:avLst/>
          </a:prstGeom>
        </p:spPr>
        <p:txBody>
          <a:bodyPr/>
          <a:lstStyle/>
          <a:p>
            <a:r>
              <a:t>With great power comes great responsibility</a:t>
            </a:r>
          </a:p>
          <a:p>
            <a:r>
              <a:t>Anticipate the unanticipated consequences of your software</a:t>
            </a:r>
          </a:p>
          <a:p>
            <a:r>
              <a:t>Limiting the accessibility of software might save money in the short term, but cost much more in the long term</a:t>
            </a:r>
          </a:p>
          <a:p>
            <a:r>
              <a:t>Form a diverse development team, and involve a diverse group of users to validate your software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59B0D7-B618-4233-98D0-1FC30D85DB7B}"/>
              </a:ext>
            </a:extLst>
          </p:cNvPr>
          <p:cNvSpPr>
            <a:spLocks noGrp="1"/>
          </p:cNvSpPr>
          <p:nvPr>
            <p:ph type="title"/>
          </p:nvPr>
        </p:nvSpPr>
        <p:spPr/>
        <p:txBody>
          <a:bodyPr>
            <a:normAutofit fontScale="90000"/>
          </a:bodyPr>
          <a:lstStyle/>
          <a:p>
            <a:r>
              <a:rPr lang="en-US" dirty="0"/>
              <a:t>This lesson is about examples of inequities arising from software systems</a:t>
            </a:r>
          </a:p>
        </p:txBody>
      </p:sp>
      <p:sp>
        <p:nvSpPr>
          <p:cNvPr id="7" name="Text Placeholder 6">
            <a:extLst>
              <a:ext uri="{FF2B5EF4-FFF2-40B4-BE49-F238E27FC236}">
                <a16:creationId xmlns:a16="http://schemas.microsoft.com/office/drawing/2014/main" id="{8B460560-C1F8-457B-8475-F72EDC8FBB67}"/>
              </a:ext>
            </a:extLst>
          </p:cNvPr>
          <p:cNvSpPr>
            <a:spLocks noGrp="1"/>
          </p:cNvSpPr>
          <p:nvPr>
            <p:ph type="body" sz="quarter" idx="21"/>
          </p:nvPr>
        </p:nvSpPr>
        <p:spPr/>
        <p:txBody>
          <a:bodyPr/>
          <a:lstStyle/>
          <a:p>
            <a:endParaRPr lang="en-US"/>
          </a:p>
        </p:txBody>
      </p:sp>
      <p:sp>
        <p:nvSpPr>
          <p:cNvPr id="6" name="Text Placeholder 5">
            <a:extLst>
              <a:ext uri="{FF2B5EF4-FFF2-40B4-BE49-F238E27FC236}">
                <a16:creationId xmlns:a16="http://schemas.microsoft.com/office/drawing/2014/main" id="{7D316156-FDB7-44A8-87CE-93D169E8BF4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0458561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oftware Engineering &amp; Ethics Example"/>
          <p:cNvSpPr txBox="1">
            <a:spLocks noGrp="1"/>
          </p:cNvSpPr>
          <p:nvPr>
            <p:ph type="title"/>
          </p:nvPr>
        </p:nvSpPr>
        <p:spPr>
          <a:xfrm>
            <a:off x="1206500" y="1192584"/>
            <a:ext cx="21971000" cy="1433163"/>
          </a:xfrm>
          <a:prstGeom prst="rect">
            <a:avLst/>
          </a:prstGeom>
        </p:spPr>
        <p:txBody>
          <a:bodyPr>
            <a:normAutofit fontScale="90000"/>
          </a:bodyPr>
          <a:lstStyle/>
          <a:p>
            <a:r>
              <a:rPr lang="en-US" dirty="0"/>
              <a:t>Algorithmic sentencing systems can discriminate against Black defendants</a:t>
            </a:r>
            <a:endParaRPr dirty="0"/>
          </a:p>
        </p:txBody>
      </p:sp>
      <p:sp>
        <p:nvSpPr>
          <p:cNvPr id="147" name="Algorithmic Bias: COMPAS Sentencing Tool"/>
          <p:cNvSpPr txBox="1">
            <a:spLocks noGrp="1"/>
          </p:cNvSpPr>
          <p:nvPr>
            <p:ph type="body" idx="21"/>
          </p:nvPr>
        </p:nvSpPr>
        <p:spPr>
          <a:xfrm>
            <a:off x="1207238" y="3442461"/>
            <a:ext cx="7061739" cy="274734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r>
              <a:rPr lang="en-US" sz="5400" dirty="0"/>
              <a:t>Example: the </a:t>
            </a:r>
            <a:r>
              <a:rPr sz="5400" dirty="0"/>
              <a:t>COMPAS Sentencing Tool</a:t>
            </a:r>
          </a:p>
        </p:txBody>
      </p:sp>
      <p:pic>
        <p:nvPicPr>
          <p:cNvPr id="148" name="methodology-risk-of-recidivism-scores-by-race-900*363-482d1c.png" descr="methodology-risk-of-recidivism-scores-by-race-900*363-482d1c.png"/>
          <p:cNvPicPr>
            <a:picLocks noChangeAspect="1"/>
          </p:cNvPicPr>
          <p:nvPr/>
        </p:nvPicPr>
        <p:blipFill>
          <a:blip r:embed="rId3"/>
          <a:srcRect r="49863"/>
          <a:stretch>
            <a:fillRect/>
          </a:stretch>
        </p:blipFill>
        <p:spPr>
          <a:xfrm>
            <a:off x="15622603" y="6189809"/>
            <a:ext cx="7766840" cy="6248217"/>
          </a:xfrm>
          <a:prstGeom prst="rect">
            <a:avLst/>
          </a:prstGeom>
          <a:ln w="12700">
            <a:miter lim="400000"/>
          </a:ln>
        </p:spPr>
      </p:pic>
      <p:sp>
        <p:nvSpPr>
          <p:cNvPr id="149" name="Analysis of Broward County, FL data: “How We Analyzed the COMPAS Recidivism Algorithm” by Jeff Larson, Surya Mattu, Lauren Kirchner and Julia Angwin"/>
          <p:cNvSpPr txBox="1"/>
          <p:nvPr/>
        </p:nvSpPr>
        <p:spPr>
          <a:xfrm>
            <a:off x="3956050" y="12842702"/>
            <a:ext cx="16471900" cy="829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Analysis of Broward County, FL data: </a:t>
            </a:r>
            <a:r>
              <a:rPr u="sng">
                <a:hlinkClick r:id="rId4"/>
              </a:rPr>
              <a:t>“How We Analyzed the COMPAS Recidivism Algorithm” by Jeff Larson, Surya Mattu, Lauren Kirchner and Julia Angwin</a:t>
            </a:r>
          </a:p>
        </p:txBody>
      </p:sp>
      <p:pic>
        <p:nvPicPr>
          <p:cNvPr id="150" name="methodology-risk-of-recidivism-scores-by-race-900*363-482d1c.png" descr="methodology-risk-of-recidivism-scores-by-race-900*363-482d1c.png"/>
          <p:cNvPicPr>
            <a:picLocks noChangeAspect="1"/>
          </p:cNvPicPr>
          <p:nvPr/>
        </p:nvPicPr>
        <p:blipFill>
          <a:blip r:embed="rId3"/>
          <a:srcRect l="49683"/>
          <a:stretch>
            <a:fillRect/>
          </a:stretch>
        </p:blipFill>
        <p:spPr>
          <a:xfrm>
            <a:off x="6759326" y="6189809"/>
            <a:ext cx="7794709" cy="6248217"/>
          </a:xfrm>
          <a:prstGeom prst="rect">
            <a:avLst/>
          </a:prstGeom>
          <a:ln w="12700">
            <a:miter lim="400000"/>
          </a:ln>
        </p:spPr>
      </p:pic>
      <p:graphicFrame>
        <p:nvGraphicFramePr>
          <p:cNvPr id="151" name="Table"/>
          <p:cNvGraphicFramePr/>
          <p:nvPr>
            <p:extLst>
              <p:ext uri="{D42A27DB-BD31-4B8C-83A1-F6EECF244321}">
                <p14:modId xmlns:p14="http://schemas.microsoft.com/office/powerpoint/2010/main" val="2501782052"/>
              </p:ext>
            </p:extLst>
          </p:nvPr>
        </p:nvGraphicFramePr>
        <p:xfrm>
          <a:off x="9675150" y="3358204"/>
          <a:ext cx="12689139" cy="2426930"/>
        </p:xfrm>
        <a:graphic>
          <a:graphicData uri="http://schemas.openxmlformats.org/drawingml/2006/table">
            <a:tbl>
              <a:tblPr>
                <a:tableStyleId>{4C3C2611-4C71-4FC5-86AE-919BDF0F9419}</a:tableStyleId>
              </a:tblPr>
              <a:tblGrid>
                <a:gridCol w="5490232">
                  <a:extLst>
                    <a:ext uri="{9D8B030D-6E8A-4147-A177-3AD203B41FA5}">
                      <a16:colId xmlns:a16="http://schemas.microsoft.com/office/drawing/2014/main" val="20000"/>
                    </a:ext>
                  </a:extLst>
                </a:gridCol>
                <a:gridCol w="2168910">
                  <a:extLst>
                    <a:ext uri="{9D8B030D-6E8A-4147-A177-3AD203B41FA5}">
                      <a16:colId xmlns:a16="http://schemas.microsoft.com/office/drawing/2014/main" val="20001"/>
                    </a:ext>
                  </a:extLst>
                </a:gridCol>
                <a:gridCol w="2585388">
                  <a:extLst>
                    <a:ext uri="{9D8B030D-6E8A-4147-A177-3AD203B41FA5}">
                      <a16:colId xmlns:a16="http://schemas.microsoft.com/office/drawing/2014/main" val="20002"/>
                    </a:ext>
                  </a:extLst>
                </a:gridCol>
                <a:gridCol w="2444609">
                  <a:extLst>
                    <a:ext uri="{9D8B030D-6E8A-4147-A177-3AD203B41FA5}">
                      <a16:colId xmlns:a16="http://schemas.microsoft.com/office/drawing/2014/main" val="20003"/>
                    </a:ext>
                  </a:extLst>
                </a:gridCol>
              </a:tblGrid>
              <a:tr h="776585">
                <a:tc>
                  <a:txBody>
                    <a:bodyPr/>
                    <a:lstStyle/>
                    <a:p>
                      <a:pPr defTabSz="914400">
                        <a:defRPr sz="3800"/>
                      </a:pPr>
                      <a:endParaRPr/>
                    </a:p>
                  </a:txBody>
                  <a:tcPr marL="101600" marR="101600" marT="101600" marB="101600" anchor="b"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ALL DEFENDANTS</a:t>
                      </a:r>
                    </a:p>
                  </a:txBody>
                  <a:tcPr marL="101600" marR="101600" marT="101600" marB="101600" anchor="b"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WHITE DEFENDANTS</a:t>
                      </a:r>
                    </a:p>
                  </a:txBody>
                  <a:tcPr marL="101600" marR="101600" marT="101600" marB="101600" anchor="b"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BLACK DEFENDANTS</a:t>
                      </a:r>
                    </a:p>
                  </a:txBody>
                  <a:tcPr marL="101600" marR="101600" marT="101600" marB="101600" anchor="b" horzOverflow="overflow">
                    <a:solidFill>
                      <a:srgbClr val="4D5459"/>
                    </a:solidFill>
                  </a:tcPr>
                </a:tc>
                <a:extLst>
                  <a:ext uri="{0D108BD9-81ED-4DB2-BD59-A6C34878D82A}">
                    <a16:rowId xmlns:a16="http://schemas.microsoft.com/office/drawing/2014/main" val="10000"/>
                  </a:ext>
                </a:extLst>
              </a:tr>
              <a:tr h="776585">
                <a:tc>
                  <a:txBody>
                    <a:bodyPr/>
                    <a:lstStyle/>
                    <a:p>
                      <a:pPr algn="l" defTabSz="457200"/>
                      <a:r>
                        <a:rPr sz="2200">
                          <a:solidFill>
                            <a:srgbClr val="222222"/>
                          </a:solidFill>
                          <a:latin typeface="Helvetica"/>
                          <a:ea typeface="Helvetica"/>
                          <a:cs typeface="Helvetica"/>
                          <a:sym typeface="Helvetica"/>
                        </a:rPr>
                        <a:t>Labeled Higher Risk, But Didn’t Re-Offend</a:t>
                      </a:r>
                    </a:p>
                  </a:txBody>
                  <a:tcPr marL="101600" marR="101600" marT="101600" marB="101600" horzOverflow="overflow">
                    <a:solidFill>
                      <a:srgbClr val="FFFFFF"/>
                    </a:solidFill>
                  </a:tcPr>
                </a:tc>
                <a:tc>
                  <a:txBody>
                    <a:bodyPr/>
                    <a:lstStyle/>
                    <a:p>
                      <a:pPr algn="l" defTabSz="457200"/>
                      <a:r>
                        <a:rPr sz="2200">
                          <a:solidFill>
                            <a:srgbClr val="222222"/>
                          </a:solidFill>
                          <a:latin typeface="Helvetica"/>
                          <a:ea typeface="Helvetica"/>
                          <a:cs typeface="Helvetica"/>
                          <a:sym typeface="Helvetica"/>
                        </a:rPr>
                        <a:t>32.4%</a:t>
                      </a:r>
                    </a:p>
                  </a:txBody>
                  <a:tcPr marL="101600" marR="101600" marT="101600" marB="10160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23.5%</a:t>
                      </a:r>
                    </a:p>
                  </a:txBody>
                  <a:tcPr marL="101600" marR="101600" marT="101600" marB="10160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44.9%</a:t>
                      </a:r>
                    </a:p>
                  </a:txBody>
                  <a:tcPr marL="101600" marR="101600" marT="101600" marB="101600" horzOverflow="overflow">
                    <a:solidFill>
                      <a:srgbClr val="FFFFFF"/>
                    </a:solidFill>
                  </a:tcPr>
                </a:tc>
                <a:extLst>
                  <a:ext uri="{0D108BD9-81ED-4DB2-BD59-A6C34878D82A}">
                    <a16:rowId xmlns:a16="http://schemas.microsoft.com/office/drawing/2014/main" val="10001"/>
                  </a:ext>
                </a:extLst>
              </a:tr>
              <a:tr h="776585">
                <a:tc>
                  <a:txBody>
                    <a:bodyPr/>
                    <a:lstStyle/>
                    <a:p>
                      <a:pPr algn="l" defTabSz="457200"/>
                      <a:r>
                        <a:rPr sz="2200">
                          <a:solidFill>
                            <a:srgbClr val="222222"/>
                          </a:solidFill>
                          <a:latin typeface="Helvetica"/>
                          <a:ea typeface="Helvetica"/>
                          <a:cs typeface="Helvetica"/>
                          <a:sym typeface="Helvetica"/>
                        </a:rPr>
                        <a:t>Labeled Lower Risk, Yet Did Re-Offend</a:t>
                      </a:r>
                    </a:p>
                  </a:txBody>
                  <a:tcPr marL="101600" marR="101600" marT="101600" marB="101600" horzOverflow="overflow">
                    <a:solidFill>
                      <a:srgbClr val="FFFFFF"/>
                    </a:solidFill>
                  </a:tcPr>
                </a:tc>
                <a:tc>
                  <a:txBody>
                    <a:bodyPr/>
                    <a:lstStyle/>
                    <a:p>
                      <a:pPr algn="l" defTabSz="457200"/>
                      <a:r>
                        <a:rPr sz="2200">
                          <a:solidFill>
                            <a:srgbClr val="222222"/>
                          </a:solidFill>
                          <a:latin typeface="Helvetica"/>
                          <a:ea typeface="Helvetica"/>
                          <a:cs typeface="Helvetica"/>
                          <a:sym typeface="Helvetica"/>
                        </a:rPr>
                        <a:t>37.4%</a:t>
                      </a:r>
                    </a:p>
                  </a:txBody>
                  <a:tcPr marL="101600" marR="101600" marT="101600" marB="10160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47.7%</a:t>
                      </a:r>
                    </a:p>
                  </a:txBody>
                  <a:tcPr marL="101600" marR="101600" marT="101600" marB="101600" horzOverflow="overflow">
                    <a:solidFill>
                      <a:srgbClr val="FFFFFF"/>
                    </a:solidFill>
                  </a:tcPr>
                </a:tc>
                <a:tc>
                  <a:txBody>
                    <a:bodyPr/>
                    <a:lstStyle/>
                    <a:p>
                      <a:pPr algn="r" defTabSz="457200"/>
                      <a:r>
                        <a:rPr sz="2200" dirty="0">
                          <a:solidFill>
                            <a:srgbClr val="222222"/>
                          </a:solidFill>
                          <a:latin typeface="Helvetica"/>
                          <a:ea typeface="Helvetica"/>
                          <a:cs typeface="Helvetica"/>
                          <a:sym typeface="Helvetica"/>
                        </a:rPr>
                        <a:t>28.0%</a:t>
                      </a:r>
                    </a:p>
                  </a:txBody>
                  <a:tcPr marL="101600" marR="101600" marT="101600" marB="101600" horzOverflow="overflow">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2" animBg="1" advAuto="0"/>
      <p:bldP spid="150" grpId="3" animBg="1" advAuto="0"/>
      <p:bldP spid="151"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oftware Engineering &amp; Ethics Example"/>
          <p:cNvSpPr txBox="1">
            <a:spLocks noGrp="1"/>
          </p:cNvSpPr>
          <p:nvPr>
            <p:ph type="title"/>
          </p:nvPr>
        </p:nvSpPr>
        <p:spPr>
          <a:prstGeom prst="rect">
            <a:avLst/>
          </a:prstGeom>
        </p:spPr>
        <p:txBody>
          <a:bodyPr>
            <a:normAutofit fontScale="90000"/>
          </a:bodyPr>
          <a:lstStyle/>
          <a:p>
            <a:r>
              <a:rPr lang="en-US" dirty="0"/>
              <a:t>Algorithmic bias can discriminate against poorer consumers</a:t>
            </a:r>
            <a:endParaRPr dirty="0"/>
          </a:p>
        </p:txBody>
      </p:sp>
      <p:pic>
        <p:nvPicPr>
          <p:cNvPr id="157" name="Image" descr="Image"/>
          <p:cNvPicPr>
            <a:picLocks noChangeAspect="1"/>
          </p:cNvPicPr>
          <p:nvPr/>
        </p:nvPicPr>
        <p:blipFill>
          <a:blip r:embed="rId3"/>
          <a:stretch>
            <a:fillRect/>
          </a:stretch>
        </p:blipFill>
        <p:spPr>
          <a:xfrm>
            <a:off x="1206500" y="3196102"/>
            <a:ext cx="10033001" cy="10058401"/>
          </a:xfrm>
          <a:prstGeom prst="rect">
            <a:avLst/>
          </a:prstGeom>
          <a:ln w="12700">
            <a:miter lim="400000"/>
          </a:ln>
        </p:spPr>
      </p:pic>
      <p:sp>
        <p:nvSpPr>
          <p:cNvPr id="158" name="https://www.wsj.com/articles/SB10001424127887323777204578189391813881534"/>
          <p:cNvSpPr txBox="1"/>
          <p:nvPr/>
        </p:nvSpPr>
        <p:spPr>
          <a:xfrm>
            <a:off x="80048" y="13254503"/>
            <a:ext cx="11526013"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https://www.wsj.com/articles/SB10001424127887323777204578189391813881534</a:t>
            </a:r>
          </a:p>
        </p:txBody>
      </p:sp>
      <p:pic>
        <p:nvPicPr>
          <p:cNvPr id="159" name="Image" descr="Image"/>
          <p:cNvPicPr>
            <a:picLocks noChangeAspect="1"/>
          </p:cNvPicPr>
          <p:nvPr/>
        </p:nvPicPr>
        <p:blipFill>
          <a:blip r:embed="rId5"/>
          <a:stretch>
            <a:fillRect/>
          </a:stretch>
        </p:blipFill>
        <p:spPr>
          <a:xfrm>
            <a:off x="12777941" y="2675526"/>
            <a:ext cx="9125035" cy="11401965"/>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oftware Engineering &amp; Ethics Example"/>
          <p:cNvSpPr txBox="1">
            <a:spLocks noGrp="1"/>
          </p:cNvSpPr>
          <p:nvPr>
            <p:ph type="title"/>
          </p:nvPr>
        </p:nvSpPr>
        <p:spPr>
          <a:prstGeom prst="rect">
            <a:avLst/>
          </a:prstGeom>
        </p:spPr>
        <p:txBody>
          <a:bodyPr>
            <a:normAutofit fontScale="90000"/>
          </a:bodyPr>
          <a:lstStyle/>
          <a:p>
            <a:r>
              <a:rPr lang="en-US" dirty="0"/>
              <a:t>Training AI systems can have serious impacts on climate.</a:t>
            </a:r>
            <a:endParaRPr dirty="0"/>
          </a:p>
        </p:txBody>
      </p:sp>
      <p:grpSp>
        <p:nvGrpSpPr>
          <p:cNvPr id="167" name="Group"/>
          <p:cNvGrpSpPr/>
          <p:nvPr/>
        </p:nvGrpSpPr>
        <p:grpSpPr>
          <a:xfrm>
            <a:off x="12192000" y="3762103"/>
            <a:ext cx="10496406" cy="7997151"/>
            <a:chOff x="0" y="0"/>
            <a:chExt cx="10496405" cy="7997150"/>
          </a:xfrm>
        </p:grpSpPr>
        <p:pic>
          <p:nvPicPr>
            <p:cNvPr id="165" name="Image" descr="Image"/>
            <p:cNvPicPr>
              <a:picLocks noChangeAspect="1"/>
            </p:cNvPicPr>
            <p:nvPr/>
          </p:nvPicPr>
          <p:blipFill>
            <a:blip r:embed="rId3"/>
            <a:stretch>
              <a:fillRect/>
            </a:stretch>
          </p:blipFill>
          <p:spPr>
            <a:xfrm>
              <a:off x="571605" y="0"/>
              <a:ext cx="9353194" cy="6339122"/>
            </a:xfrm>
            <a:prstGeom prst="rect">
              <a:avLst/>
            </a:prstGeom>
            <a:ln w="12700" cap="flat">
              <a:noFill/>
              <a:miter lim="400000"/>
            </a:ln>
            <a:effectLst/>
          </p:spPr>
        </p:pic>
        <p:sp>
          <p:nvSpPr>
            <p:cNvPr id="166" name="“Energy and Policy Considerations for Deep Learning in NLP” Emma Strubell, Ananya Ganesh, Andrew McCallum, in Proceedings of ACL 2019"/>
            <p:cNvSpPr txBox="1"/>
            <p:nvPr/>
          </p:nvSpPr>
          <p:spPr>
            <a:xfrm>
              <a:off x="0" y="7167484"/>
              <a:ext cx="10496406" cy="8296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u="sng">
                  <a:hlinkClick r:id="rId4"/>
                </a:defRPr>
              </a:lvl1pPr>
            </a:lstStyle>
            <a:p>
              <a:pPr>
                <a:defRPr u="none"/>
              </a:pPr>
              <a:r>
                <a:rPr u="sng">
                  <a:hlinkClick r:id="rId4"/>
                </a:rPr>
                <a:t>“Energy and Policy Considerations for Deep Learning in NLP” Emma Strubell, Ananya Ganesh, Andrew McCallum, in Proceedings of ACL 2019</a:t>
              </a:r>
            </a:p>
          </p:txBody>
        </p:sp>
      </p:grpSp>
      <p:pic>
        <p:nvPicPr>
          <p:cNvPr id="168" name="Image" descr="Image"/>
          <p:cNvPicPr>
            <a:picLocks noChangeAspect="1"/>
          </p:cNvPicPr>
          <p:nvPr/>
        </p:nvPicPr>
        <p:blipFill>
          <a:blip r:embed="rId5"/>
          <a:stretch>
            <a:fillRect/>
          </a:stretch>
        </p:blipFill>
        <p:spPr>
          <a:xfrm>
            <a:off x="2492514" y="3762103"/>
            <a:ext cx="8204201" cy="6692901"/>
          </a:xfrm>
          <a:prstGeom prst="rect">
            <a:avLst/>
          </a:prstGeom>
          <a:ln w="12700">
            <a:miter lim="400000"/>
          </a:ln>
        </p:spPr>
      </p:pic>
      <p:sp>
        <p:nvSpPr>
          <p:cNvPr id="169" name="https://www.theregister.com/2020/11/04/gpt3_carbon_footprint_estimate/"/>
          <p:cNvSpPr txBox="1"/>
          <p:nvPr/>
        </p:nvSpPr>
        <p:spPr>
          <a:xfrm>
            <a:off x="443341" y="11888595"/>
            <a:ext cx="10394712"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u="sng">
                <a:hlinkClick r:id="rId6"/>
              </a:defRPr>
            </a:lvl1pPr>
          </a:lstStyle>
          <a:p>
            <a:pPr>
              <a:defRPr u="none"/>
            </a:pPr>
            <a:r>
              <a:rPr u="sng" dirty="0">
                <a:hlinkClick r:id="rId6"/>
              </a:rPr>
              <a:t>https://www.theregister.com/2020/11/04/gpt3_carbon_footprint_estimate/</a:t>
            </a:r>
          </a:p>
        </p:txBody>
      </p:sp>
      <p:sp>
        <p:nvSpPr>
          <p:cNvPr id="5" name="Rectangle 4">
            <a:extLst>
              <a:ext uri="{FF2B5EF4-FFF2-40B4-BE49-F238E27FC236}">
                <a16:creationId xmlns:a16="http://schemas.microsoft.com/office/drawing/2014/main" id="{56262D68-6A60-4879-8AA4-48187BC0C103}"/>
              </a:ext>
            </a:extLst>
          </p:cNvPr>
          <p:cNvSpPr/>
          <p:nvPr/>
        </p:nvSpPr>
        <p:spPr>
          <a:xfrm>
            <a:off x="14973300" y="10045965"/>
            <a:ext cx="8204200" cy="3426579"/>
          </a:xfrm>
          <a:prstGeom prst="rect">
            <a:avLst/>
          </a:prstGeom>
          <a:solidFill>
            <a:srgbClr val="FFFF00"/>
          </a:solidFill>
          <a:ln w="28575"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sz="5400" dirty="0">
                <a:solidFill>
                  <a:srgbClr val="FF0000"/>
                </a:solidFill>
                <a:latin typeface="Helvetica Neue Medium"/>
                <a:ea typeface="Helvetica Neue Medium"/>
                <a:cs typeface="Helvetica Neue Medium"/>
                <a:sym typeface="Helvetica Neue Medium"/>
              </a:rPr>
              <a:t>Did we </a:t>
            </a:r>
            <a:r>
              <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mention bitcoin mining?</a:t>
            </a:r>
          </a:p>
          <a:p>
            <a:pPr marL="0" marR="0" indent="0" algn="ctr" defTabSz="82550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oftware Engineering &amp; Ethics Example"/>
          <p:cNvSpPr txBox="1">
            <a:spLocks noGrp="1"/>
          </p:cNvSpPr>
          <p:nvPr>
            <p:ph type="title"/>
          </p:nvPr>
        </p:nvSpPr>
        <p:spPr>
          <a:prstGeom prst="rect">
            <a:avLst/>
          </a:prstGeom>
        </p:spPr>
        <p:txBody>
          <a:bodyPr>
            <a:normAutofit fontScale="90000"/>
          </a:bodyPr>
          <a:lstStyle/>
          <a:p>
            <a:r>
              <a:rPr lang="en-US" dirty="0"/>
              <a:t>Poor user interfaces can discriminate against differently-abled people.</a:t>
            </a:r>
            <a:endParaRPr dirty="0"/>
          </a:p>
        </p:txBody>
      </p:sp>
      <p:sp>
        <p:nvSpPr>
          <p:cNvPr id="174" name="Inclusivity and Accessibility: Domino’s Pizza LLC v. Robles"/>
          <p:cNvSpPr txBox="1">
            <a:spLocks noGrp="1"/>
          </p:cNvSpPr>
          <p:nvPr>
            <p:ph type="body" idx="21"/>
          </p:nvPr>
        </p:nvSpPr>
        <p:spPr>
          <a:xfrm>
            <a:off x="1139304" y="3053966"/>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Inclusivity and Accessibility: Domino’s Pizza LLC v. Robles</a:t>
            </a:r>
          </a:p>
        </p:txBody>
      </p:sp>
      <p:pic>
        <p:nvPicPr>
          <p:cNvPr id="175" name="Image" descr="Image"/>
          <p:cNvPicPr>
            <a:picLocks noChangeAspect="1"/>
          </p:cNvPicPr>
          <p:nvPr/>
        </p:nvPicPr>
        <p:blipFill>
          <a:blip r:embed="rId3"/>
          <a:stretch>
            <a:fillRect/>
          </a:stretch>
        </p:blipFill>
        <p:spPr>
          <a:xfrm>
            <a:off x="1100646" y="4437704"/>
            <a:ext cx="9753601" cy="10579101"/>
          </a:xfrm>
          <a:prstGeom prst="rect">
            <a:avLst/>
          </a:prstGeom>
          <a:ln w="12700">
            <a:miter lim="400000"/>
          </a:ln>
        </p:spPr>
      </p:pic>
      <p:sp>
        <p:nvSpPr>
          <p:cNvPr id="176" name="“Domino’s Would Rather Go to the Supreme Court Than Make Its Website Accessible to the Blind” by Brenna Houck, Eater Detroit"/>
          <p:cNvSpPr txBox="1"/>
          <p:nvPr/>
        </p:nvSpPr>
        <p:spPr>
          <a:xfrm>
            <a:off x="13529754" y="12766818"/>
            <a:ext cx="10758660"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u="sng">
                <a:hlinkClick r:id="rId4"/>
              </a:defRPr>
            </a:lvl1pPr>
          </a:lstStyle>
          <a:p>
            <a:pPr>
              <a:defRPr u="none"/>
            </a:pPr>
            <a:r>
              <a:rPr u="sng">
                <a:hlinkClick r:id="rId4"/>
              </a:rPr>
              <a:t>“Domino’s Would Rather Go to the Supreme Court Than Make Its Website Accessible to the Blind” by Brenna Houck, Eater Detroit</a:t>
            </a:r>
          </a:p>
        </p:txBody>
      </p:sp>
      <p:pic>
        <p:nvPicPr>
          <p:cNvPr id="177" name="Image" descr="Image"/>
          <p:cNvPicPr>
            <a:picLocks noChangeAspect="1"/>
          </p:cNvPicPr>
          <p:nvPr/>
        </p:nvPicPr>
        <p:blipFill>
          <a:blip r:embed="rId5"/>
          <a:srcRect t="4533"/>
          <a:stretch>
            <a:fillRect/>
          </a:stretch>
        </p:blipFill>
        <p:spPr>
          <a:xfrm>
            <a:off x="11608975" y="6593391"/>
            <a:ext cx="12679439" cy="378057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380</TotalTime>
  <Words>7162</Words>
  <Application>Microsoft Office PowerPoint</Application>
  <PresentationFormat>Custom</PresentationFormat>
  <Paragraphs>301</Paragraphs>
  <Slides>44</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Helvetica</vt:lpstr>
      <vt:lpstr>Helvetica Neue</vt:lpstr>
      <vt:lpstr>Helvetica Neue Medium</vt:lpstr>
      <vt:lpstr>21_BasicWhite</vt:lpstr>
      <vt:lpstr>CS 4530 &amp; CS 5500 Software Engineering</vt:lpstr>
      <vt:lpstr>Learning Objectives for this Lesson</vt:lpstr>
      <vt:lpstr>SE @ Google Quote</vt:lpstr>
      <vt:lpstr>Engineering Equitable Software</vt:lpstr>
      <vt:lpstr>This lesson is about examples of inequities arising from software systems</vt:lpstr>
      <vt:lpstr>Algorithmic sentencing systems can discriminate against Black defendants</vt:lpstr>
      <vt:lpstr>Algorithmic bias can discriminate against poorer consumers</vt:lpstr>
      <vt:lpstr>Training AI systems can have serious impacts on climate.</vt:lpstr>
      <vt:lpstr>Poor user interfaces can discriminate against differently-abled people.</vt:lpstr>
      <vt:lpstr>Software Systems can be used to evade regulation.</vt:lpstr>
      <vt:lpstr>Reflecting on these examples</vt:lpstr>
      <vt:lpstr>More than “don’t be evil”</vt:lpstr>
      <vt:lpstr>Engineering Equitable Software</vt:lpstr>
      <vt:lpstr>CS 4530 &amp; CS 5500 Software Engineering</vt:lpstr>
      <vt:lpstr>Learning Objectives for this Lesson</vt:lpstr>
      <vt:lpstr>Professional Ethics</vt:lpstr>
      <vt:lpstr>Code of Ethics</vt:lpstr>
      <vt:lpstr>Code of Ethics</vt:lpstr>
      <vt:lpstr>Badly-engineered software can kill people</vt:lpstr>
      <vt:lpstr>Code of Ethics</vt:lpstr>
      <vt:lpstr>Safety-Critical Software Regulations</vt:lpstr>
      <vt:lpstr>Unpacking “Public Interest”</vt:lpstr>
      <vt:lpstr>Unpacking “Public Interest”</vt:lpstr>
      <vt:lpstr>Value Sensitive Design</vt:lpstr>
      <vt:lpstr>Ethical decisions are often hard decisions</vt:lpstr>
      <vt:lpstr>Accessibility should not be a hard decision</vt:lpstr>
      <vt:lpstr>Where does this leave us?</vt:lpstr>
      <vt:lpstr>CS 4530 &amp; CS 5500 Software Engineering</vt:lpstr>
      <vt:lpstr>Learning Objectives for this Lesson</vt:lpstr>
      <vt:lpstr>Bias is the Default</vt:lpstr>
      <vt:lpstr>Bias is the Default</vt:lpstr>
      <vt:lpstr>Unconscious Bias in Software</vt:lpstr>
      <vt:lpstr>GenderMag: Gender Inclusiveness Magnifier</vt:lpstr>
      <vt:lpstr>GenderMag: Gender Inclusiveness Magnifier</vt:lpstr>
      <vt:lpstr>The Curb Cut Effect</vt:lpstr>
      <vt:lpstr>Usability Testing</vt:lpstr>
      <vt:lpstr>Usability Testing</vt:lpstr>
      <vt:lpstr>Usability Testing</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Engineering Equitable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4</cp:revision>
  <dcterms:modified xsi:type="dcterms:W3CDTF">2022-03-31T22:13:41Z</dcterms:modified>
</cp:coreProperties>
</file>